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2"/>
  </p:notesMasterIdLst>
  <p:sldIdLst>
    <p:sldId id="265" r:id="rId2"/>
    <p:sldId id="262" r:id="rId3"/>
    <p:sldId id="264" r:id="rId4"/>
    <p:sldId id="266" r:id="rId5"/>
    <p:sldId id="267" r:id="rId6"/>
    <p:sldId id="268" r:id="rId7"/>
    <p:sldId id="269" r:id="rId8"/>
    <p:sldId id="270" r:id="rId9"/>
    <p:sldId id="271" r:id="rId10"/>
    <p:sldId id="272" r:id="rId11"/>
    <p:sldId id="273" r:id="rId12"/>
    <p:sldId id="274" r:id="rId13"/>
    <p:sldId id="275" r:id="rId14"/>
    <p:sldId id="276" r:id="rId15"/>
    <p:sldId id="277" r:id="rId16"/>
    <p:sldId id="278" r:id="rId17"/>
    <p:sldId id="279" r:id="rId18"/>
    <p:sldId id="280" r:id="rId19"/>
    <p:sldId id="281" r:id="rId20"/>
    <p:sldId id="282" r:id="rId21"/>
    <p:sldId id="283" r:id="rId22"/>
    <p:sldId id="284" r:id="rId23"/>
    <p:sldId id="285" r:id="rId24"/>
    <p:sldId id="286" r:id="rId25"/>
    <p:sldId id="287" r:id="rId26"/>
    <p:sldId id="288" r:id="rId27"/>
    <p:sldId id="292" r:id="rId28"/>
    <p:sldId id="293" r:id="rId29"/>
    <p:sldId id="294" r:id="rId30"/>
    <p:sldId id="295" r:id="rId31"/>
  </p:sldIdLst>
  <p:sldSz cx="12192000" cy="6858000"/>
  <p:notesSz cx="6858000" cy="9144000"/>
  <p:defaultTextStyle>
    <a:defPPr>
      <a:defRPr lang="ko-Kore-K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23687"/>
    <a:srgbClr val="4BB053"/>
    <a:srgbClr val="EB470C"/>
    <a:srgbClr val="00B0EF"/>
    <a:srgbClr val="F19CA7"/>
    <a:srgbClr val="008CCF"/>
    <a:srgbClr val="78C2E5"/>
    <a:srgbClr val="00A0EA"/>
    <a:srgbClr val="F9C158"/>
    <a:srgbClr val="F7AB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608"/>
    <p:restoredTop sz="94694"/>
  </p:normalViewPr>
  <p:slideViewPr>
    <p:cSldViewPr snapToGrid="0">
      <p:cViewPr varScale="1">
        <p:scale>
          <a:sx n="81" d="100"/>
          <a:sy n="81" d="100"/>
        </p:scale>
        <p:origin x="864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ko-Kore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4D2F4E-E288-1B4D-AD06-B0AF4C8AFEE3}" type="datetimeFigureOut">
              <a:rPr kumimoji="1" lang="ko-Kore-KR" altLang="en-US" smtClean="0"/>
              <a:t>11/27/2024</a:t>
            </a:fld>
            <a:endParaRPr kumimoji="1" lang="ko-Kore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ore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ko-Kore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9D0A04-ED66-3B4F-BF7E-72C73561D30F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5140792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DE1E915-E78B-1D41-51F1-4E6833C4FD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F7CAFC0E-2008-B0DB-5C3F-02F80F6429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ko-KR" altLang="en-US"/>
              <a:t>클릭하여 마스터 부제목 스타일 편집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41C8CDC-F694-BD41-E38D-5D85CC2043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11/27/2024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3EFBB29-E8CA-680F-F5F1-74E85741A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E5A34E7-0094-7109-3C55-810D59A984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556455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E90847A-6CD2-B19F-ECC2-C7AF5796D4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5D420156-9A29-5C76-1798-C320825817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2702C51-E481-1422-1754-67EAEA16F4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11/27/2024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95A2E13-84CD-9A6A-BA02-5601B7AC1A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5907B87-DE5D-AF6C-8834-0BE573B54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579704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6E266527-915A-BB9C-3B29-B4E0D055A5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3698D9CC-9F20-4D75-C32E-E6C2846B30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3A6C21D-5EA7-724F-DCD5-AA1E042C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11/27/2024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3F37ED4-F0F8-640F-D954-35D1E5D0A7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B14A9F0-31A6-A099-5CE5-9698697980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965369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E91651F-ABD7-C011-88A5-87853BF99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34BE412-C092-B2C3-21BF-AE9B260FB9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723188E-AF77-77BF-CDC4-5D8E3B49D0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11/27/2024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6D04826-2E2A-CCA2-DEE0-4212F3BC30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7050181-25D9-E76B-3D55-27C0920990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772548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0028726-8340-C9F7-8DF7-99E6A5C5AF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44AB124-17D4-8D3B-E5E8-97CDB42849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20DC5F8-BF24-9698-640F-89D884F4DE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11/27/2024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A0C94C6-C989-0087-1563-FE62AC0F20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7261B56-BF5B-969E-1F73-50496E566E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7308899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A9DD3C6-60B8-216D-599C-CC5FA23AA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550EB85-65E9-C185-4ADC-149D5C519EC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5EE72E38-BF84-D2AC-07E6-E30C47BC16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1C4D58EF-CD69-113F-E5BE-617AF71DFE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11/27/2024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B8AEA71-330A-BE54-83BA-662B7FB49F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96C1EF4-F61C-B73D-4D1C-09BB92149B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8866632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FEAEFC6-2069-4625-1C9E-313F8B9E4A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8CA215D-67D5-A578-60C7-C96298F95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5E32A26-1A11-BB81-7508-17E7724D1C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8FFDC3B6-BCAB-D4FE-84CD-7C67128E4F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6C178D3A-04D6-1645-D03B-5D40F1F42D8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CD4E634A-64FC-EFEC-9CCD-7304C3294B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11/27/2024</a:t>
            </a:fld>
            <a:endParaRPr kumimoji="1" lang="ko-Kore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83BE8C88-084B-64C9-772A-22ADAE7580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040F691E-06E4-8DC8-9E06-420BDAF12E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719176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2BF5BD5-0ED8-1AD7-C40D-FD8A34A8CD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A56662F-F6CF-C0F5-3705-C7513B1239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11/27/2024</a:t>
            </a:fld>
            <a:endParaRPr kumimoji="1" lang="ko-Kore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211DBAB1-3FC3-5D7F-D99A-213922B077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8B61F6B3-5A24-189A-9671-7E4A8AE57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640725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51F76334-0E7E-F68F-1DFE-6065EB68D0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11/27/2024</a:t>
            </a:fld>
            <a:endParaRPr kumimoji="1" lang="ko-Kore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4F113E0F-208B-BB61-55DC-5275A6BE4B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260E9B5-CAE4-0B83-874A-26B3695610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1499862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0C7C0D9-625E-ED0C-3320-858C14B007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D17889EA-9DE1-83D7-9F4F-B50E890C19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EE0AFDB-1BEA-B0CB-7857-EC4F3A7F37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AF45CF4A-182C-22BB-6DE8-D70BFCB849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11/27/2024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3937FAE-8C07-C831-EB5B-A4A0D933E2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0D05BA8-0A31-055E-9E4C-04CF002FDA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1666392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FCD794B-A2DB-8740-94FB-1D23082990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96FF4D08-31A5-FDFF-0D3A-456199A1F76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C5E0AE38-3FD2-9AB5-DF1D-8725ED3C3E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97D70B52-2070-C772-FCAE-6A9592E736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11/27/2024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A9E8568-EAC2-E1C5-E118-EAFEFD2DE0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08F9E1FB-FEE8-2C51-B9BF-CEC8D933C9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8541081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079C76FD-9F1B-C2DA-2D3E-000C734C2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7AE6F04-B19E-863F-30B3-02C7536168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F2714DE-B4CC-8571-AB2B-72F10781F80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33C1C67-1477-2D41-B9FF-193BF5F90065}" type="datetimeFigureOut">
              <a:rPr kumimoji="1" lang="ko-Kore-KR" altLang="en-US" smtClean="0"/>
              <a:t>11/27/2024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38BF536-AB91-B21A-8CA1-4A20BCE426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7BEA3BE-2AAE-3127-43F7-6199BEEE7F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4025980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ore-K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C88599D-5B9E-85D0-6CFD-B4D2BCA9C6A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711200" y="3094373"/>
            <a:ext cx="10540380" cy="1107996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6600" b="1" dirty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One-of-a-Kind Self</a:t>
            </a:r>
          </a:p>
        </p:txBody>
      </p:sp>
      <p:cxnSp>
        <p:nvCxnSpPr>
          <p:cNvPr id="14" name="직선 연결선[R] 13">
            <a:extLst>
              <a:ext uri="{FF2B5EF4-FFF2-40B4-BE49-F238E27FC236}">
                <a16:creationId xmlns:a16="http://schemas.microsoft.com/office/drawing/2014/main" id="{B4C865B4-E4AA-442F-4C76-C8D3D139D429}"/>
              </a:ext>
            </a:extLst>
          </p:cNvPr>
          <p:cNvCxnSpPr>
            <a:cxnSpLocks/>
          </p:cNvCxnSpPr>
          <p:nvPr/>
        </p:nvCxnSpPr>
        <p:spPr>
          <a:xfrm>
            <a:off x="2743200" y="1116000"/>
            <a:ext cx="850838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5" name="그림 14">
            <a:extLst>
              <a:ext uri="{FF2B5EF4-FFF2-40B4-BE49-F238E27FC236}">
                <a16:creationId xmlns:a16="http://schemas.microsoft.com/office/drawing/2014/main" id="{900A4511-19B5-32BF-87EF-AF161CA68D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5031" y="646013"/>
            <a:ext cx="2032000" cy="469900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355E5868-0447-F423-6FB0-35C450F9A8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3395505" y="646013"/>
            <a:ext cx="2031998" cy="4699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6DFD2CA-7C67-7F52-3C8A-9356DE737E5C}"/>
              </a:ext>
            </a:extLst>
          </p:cNvPr>
          <p:cNvSpPr txBox="1"/>
          <p:nvPr/>
        </p:nvSpPr>
        <p:spPr>
          <a:xfrm>
            <a:off x="1533671" y="697673"/>
            <a:ext cx="4043263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kumimoji="1" lang="en-US" altLang="ko-Kore-KR" dirty="0">
                <a:solidFill>
                  <a:schemeClr val="tx1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High School </a:t>
            </a:r>
            <a:r>
              <a:rPr kumimoji="1" lang="en-US" altLang="ko-Kore-KR" b="1" dirty="0">
                <a:solidFill>
                  <a:schemeClr val="tx1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Common English 2 </a:t>
            </a:r>
            <a:r>
              <a:rPr kumimoji="1" lang="en-US" altLang="ko-Kore-KR" sz="16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rPr>
              <a:t>(</a:t>
            </a:r>
            <a:r>
              <a:rPr kumimoji="1" lang="ko-KR" altLang="en-US" sz="16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rPr>
              <a:t>민병천</a:t>
            </a:r>
            <a:r>
              <a:rPr kumimoji="1" lang="en-US" altLang="ko-KR" sz="16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rPr>
              <a:t>)</a:t>
            </a:r>
            <a:endParaRPr kumimoji="1" lang="en-US" altLang="ko-KR" dirty="0">
              <a:latin typeface="나눔고딕" panose="020D0604000000000000" pitchFamily="50" charset="-127"/>
              <a:ea typeface="나눔고딕" panose="020D0604000000000000" pitchFamily="50" charset="-127"/>
              <a:cs typeface="Calibri" panose="020F050202020403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5FFFBC3-CDCD-AF43-D486-68991BDF36D3}"/>
              </a:ext>
            </a:extLst>
          </p:cNvPr>
          <p:cNvSpPr txBox="1"/>
          <p:nvPr/>
        </p:nvSpPr>
        <p:spPr>
          <a:xfrm>
            <a:off x="8721969" y="660666"/>
            <a:ext cx="2230458" cy="4616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400" b="1" dirty="0">
                <a:solidFill>
                  <a:srgbClr val="E18175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Special Lesson 2 </a:t>
            </a:r>
            <a:endParaRPr lang="en-US" altLang="ko-Kore-KR" sz="2400" b="1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75834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53997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 unique food-related word is sometimes an identifier of a certain culture.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Take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Korea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as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an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example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Korean culture is becoming increasingly popular around the world. 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p.101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6167716" y="3017601"/>
            <a:ext cx="2589785" cy="58477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take ... as an example: …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를 예로 들다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660412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53997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More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and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more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people are trying Korean food and enjoying its healthy ingredients and unique flavors.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As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result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non-Koreans are becoming familiar with Korean words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related to food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p.101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16695F2-9951-E1F8-8A23-BB93C1DD1002}"/>
              </a:ext>
            </a:extLst>
          </p:cNvPr>
          <p:cNvSpPr txBox="1"/>
          <p:nvPr/>
        </p:nvSpPr>
        <p:spPr>
          <a:xfrm>
            <a:off x="1163883" y="3056361"/>
            <a:ext cx="160120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F0"/>
                </a:solidFill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(are)</a:t>
            </a:r>
            <a:endParaRPr lang="ko-Kore-KR" altLang="en-US" dirty="0">
              <a:solidFill>
                <a:srgbClr val="00B0F0"/>
              </a:solidFill>
              <a:effectLst/>
              <a:latin typeface="Calibri" panose="020F0502020204030204" pitchFamily="34" charset="0"/>
              <a:ea typeface="Noto Sans KR" panose="020B0500000000000000" pitchFamily="34" charset="-128"/>
              <a:cs typeface="Calibri" panose="020F0502020204030204" pitchFamily="34" charset="0"/>
            </a:endParaRPr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F62F17DF-B53A-6C3E-C746-6E67D730EF75}"/>
              </a:ext>
            </a:extLst>
          </p:cNvPr>
          <p:cNvGrpSpPr/>
          <p:nvPr/>
        </p:nvGrpSpPr>
        <p:grpSpPr>
          <a:xfrm>
            <a:off x="1759276" y="2898130"/>
            <a:ext cx="408267" cy="212256"/>
            <a:chOff x="9960619" y="3011228"/>
            <a:chExt cx="408267" cy="212256"/>
          </a:xfrm>
        </p:grpSpPr>
        <p:cxnSp>
          <p:nvCxnSpPr>
            <p:cNvPr id="7" name="직선 연결선[R] 50">
              <a:extLst>
                <a:ext uri="{FF2B5EF4-FFF2-40B4-BE49-F238E27FC236}">
                  <a16:creationId xmlns:a16="http://schemas.microsoft.com/office/drawing/2014/main" id="{9D1D3C47-5050-AFF5-799C-FB32D9C6306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960619" y="3011228"/>
              <a:ext cx="212256" cy="211798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직선 연결선[R] 55">
              <a:extLst>
                <a:ext uri="{FF2B5EF4-FFF2-40B4-BE49-F238E27FC236}">
                  <a16:creationId xmlns:a16="http://schemas.microsoft.com/office/drawing/2014/main" id="{63200B2B-B0A3-5C43-8B6D-EFCCA108CFB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10156859" y="3011457"/>
              <a:ext cx="212256" cy="211798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3453013" y="5765012"/>
            <a:ext cx="2304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4844519" y="5776320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과거분사구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B72E7920-93D5-B6FE-9409-A21E24D6A509}"/>
              </a:ext>
            </a:extLst>
          </p:cNvPr>
          <p:cNvGrpSpPr/>
          <p:nvPr/>
        </p:nvGrpSpPr>
        <p:grpSpPr>
          <a:xfrm>
            <a:off x="4844519" y="5093745"/>
            <a:ext cx="1370950" cy="250670"/>
            <a:chOff x="5508624" y="975874"/>
            <a:chExt cx="594000" cy="217090"/>
          </a:xfrm>
        </p:grpSpPr>
        <p:cxnSp>
          <p:nvCxnSpPr>
            <p:cNvPr id="13" name="직선 연결선[R] 9">
              <a:extLst>
                <a:ext uri="{FF2B5EF4-FFF2-40B4-BE49-F238E27FC236}">
                  <a16:creationId xmlns:a16="http://schemas.microsoft.com/office/drawing/2014/main" id="{3C4DF5EC-FF4F-BEDB-0725-D2894AAC96CB}"/>
                </a:ext>
              </a:extLst>
            </p:cNvPr>
            <p:cNvCxnSpPr>
              <a:cxnSpLocks/>
            </p:cNvCxnSpPr>
            <p:nvPr/>
          </p:nvCxnSpPr>
          <p:spPr>
            <a:xfrm>
              <a:off x="6101903" y="975874"/>
              <a:ext cx="0" cy="206277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직선 연결선[R] 15">
              <a:extLst>
                <a:ext uri="{FF2B5EF4-FFF2-40B4-BE49-F238E27FC236}">
                  <a16:creationId xmlns:a16="http://schemas.microsoft.com/office/drawing/2014/main" id="{3782362E-2FD2-18F9-9D71-09A11C4EE6B5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직선 연결선[R] 19">
              <a:extLst>
                <a:ext uri="{FF2B5EF4-FFF2-40B4-BE49-F238E27FC236}">
                  <a16:creationId xmlns:a16="http://schemas.microsoft.com/office/drawing/2014/main" id="{17F7689F-504C-2C97-196B-BD40C103FA0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6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5887243" y="1679379"/>
            <a:ext cx="972000" cy="1255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1997212" y="2608318"/>
            <a:ext cx="1440000" cy="1255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3000608" y="2061241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병렬 연결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2885C64E-AC8A-A8BF-B180-71FA5BE7A9F1}"/>
              </a:ext>
            </a:extLst>
          </p:cNvPr>
          <p:cNvGrpSpPr/>
          <p:nvPr/>
        </p:nvGrpSpPr>
        <p:grpSpPr>
          <a:xfrm rot="5400000">
            <a:off x="3238051" y="1682037"/>
            <a:ext cx="358215" cy="1502857"/>
            <a:chOff x="2012804" y="6243835"/>
            <a:chExt cx="912118" cy="263497"/>
          </a:xfrm>
        </p:grpSpPr>
        <p:cxnSp>
          <p:nvCxnSpPr>
            <p:cNvPr id="20" name="직선 연결선 19">
              <a:extLst>
                <a:ext uri="{FF2B5EF4-FFF2-40B4-BE49-F238E27FC236}">
                  <a16:creationId xmlns:a16="http://schemas.microsoft.com/office/drawing/2014/main" id="{5FD5D06C-63E0-CDE6-0714-1179580C5694}"/>
                </a:ext>
              </a:extLst>
            </p:cNvPr>
            <p:cNvCxnSpPr/>
            <p:nvPr/>
          </p:nvCxnSpPr>
          <p:spPr>
            <a:xfrm>
              <a:off x="2012804" y="6243835"/>
              <a:ext cx="0" cy="263497"/>
            </a:xfrm>
            <a:prstGeom prst="line">
              <a:avLst/>
            </a:prstGeom>
            <a:ln w="28575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직선 연결선 20">
              <a:extLst>
                <a:ext uri="{FF2B5EF4-FFF2-40B4-BE49-F238E27FC236}">
                  <a16:creationId xmlns:a16="http://schemas.microsoft.com/office/drawing/2014/main" id="{EAF677C6-42D9-9E6E-1086-50C38A5787E1}"/>
                </a:ext>
              </a:extLst>
            </p:cNvPr>
            <p:cNvCxnSpPr/>
            <p:nvPr/>
          </p:nvCxnSpPr>
          <p:spPr>
            <a:xfrm>
              <a:off x="2013514" y="6503413"/>
              <a:ext cx="911408" cy="0"/>
            </a:xfrm>
            <a:prstGeom prst="line">
              <a:avLst/>
            </a:prstGeom>
            <a:ln w="28575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그룹 22">
            <a:extLst>
              <a:ext uri="{FF2B5EF4-FFF2-40B4-BE49-F238E27FC236}">
                <a16:creationId xmlns:a16="http://schemas.microsoft.com/office/drawing/2014/main" id="{A8FAC303-A5A5-0B6A-64B6-4B0F15243A61}"/>
              </a:ext>
            </a:extLst>
          </p:cNvPr>
          <p:cNvGrpSpPr/>
          <p:nvPr/>
        </p:nvGrpSpPr>
        <p:grpSpPr>
          <a:xfrm flipH="1">
            <a:off x="5351929" y="1679379"/>
            <a:ext cx="1021314" cy="595026"/>
            <a:chOff x="2012804" y="6243835"/>
            <a:chExt cx="912118" cy="263497"/>
          </a:xfrm>
        </p:grpSpPr>
        <p:cxnSp>
          <p:nvCxnSpPr>
            <p:cNvPr id="24" name="직선 연결선 23">
              <a:extLst>
                <a:ext uri="{FF2B5EF4-FFF2-40B4-BE49-F238E27FC236}">
                  <a16:creationId xmlns:a16="http://schemas.microsoft.com/office/drawing/2014/main" id="{E4FE639B-5324-AA2D-D62B-7942FB23B08B}"/>
                </a:ext>
              </a:extLst>
            </p:cNvPr>
            <p:cNvCxnSpPr/>
            <p:nvPr/>
          </p:nvCxnSpPr>
          <p:spPr>
            <a:xfrm>
              <a:off x="2012804" y="6243835"/>
              <a:ext cx="0" cy="263497"/>
            </a:xfrm>
            <a:prstGeom prst="line">
              <a:avLst/>
            </a:prstGeom>
            <a:ln w="28575">
              <a:solidFill>
                <a:srgbClr val="23BBF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직선 연결선 24">
              <a:extLst>
                <a:ext uri="{FF2B5EF4-FFF2-40B4-BE49-F238E27FC236}">
                  <a16:creationId xmlns:a16="http://schemas.microsoft.com/office/drawing/2014/main" id="{5015226C-7DC0-F634-0653-608A67A75C9B}"/>
                </a:ext>
              </a:extLst>
            </p:cNvPr>
            <p:cNvCxnSpPr/>
            <p:nvPr/>
          </p:nvCxnSpPr>
          <p:spPr>
            <a:xfrm>
              <a:off x="2013515" y="6498454"/>
              <a:ext cx="911407" cy="0"/>
            </a:xfrm>
            <a:prstGeom prst="line">
              <a:avLst/>
            </a:prstGeom>
            <a:ln w="28575">
              <a:solidFill>
                <a:srgbClr val="23BBF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1769449" y="1659298"/>
            <a:ext cx="1594481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점점 더 많은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2765089" y="4398892"/>
            <a:ext cx="1280082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그 결과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420014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254563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Some of these terms have even been added to the Oxford English Dictionary.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p.101</a:t>
            </a:r>
          </a:p>
        </p:txBody>
      </p:sp>
      <p:cxnSp>
        <p:nvCxnSpPr>
          <p:cNvPr id="5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6639163" y="1651068"/>
            <a:ext cx="1980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4873117" y="1702357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have been p.p.: 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현재완료 수동태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7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4855187" y="1660033"/>
            <a:ext cx="792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667166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415498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fact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9 of the 26 newly listed Korean words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 the dictionary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 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are related to food, including </a:t>
            </a:r>
            <a:r>
              <a:rPr lang="en-US" altLang="ko-Kore-KR" sz="3600" i="1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banchan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</a:t>
            </a:r>
            <a:r>
              <a:rPr lang="en-US" altLang="ko-Kore-KR" sz="3600" i="1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i="1" spc="-150" dirty="0" err="1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galbi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</a:t>
            </a:r>
            <a:r>
              <a:rPr lang="en-US" altLang="ko-Kore-KR" sz="3600" i="1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i="1" spc="-150" dirty="0" err="1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samgyeopsal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and </a:t>
            </a:r>
            <a:r>
              <a:rPr lang="en-US" altLang="ko-Kore-KR" sz="3600" i="1" spc="-150" dirty="0" err="1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mukbang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p.101</a:t>
            </a:r>
          </a:p>
        </p:txBody>
      </p:sp>
      <p:cxnSp>
        <p:nvCxnSpPr>
          <p:cNvPr id="18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2438449" y="1670917"/>
            <a:ext cx="6300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7637929" y="1678362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전치사구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B72E7920-93D5-B6FE-9409-A21E24D6A509}"/>
              </a:ext>
            </a:extLst>
          </p:cNvPr>
          <p:cNvGrpSpPr/>
          <p:nvPr/>
        </p:nvGrpSpPr>
        <p:grpSpPr>
          <a:xfrm>
            <a:off x="7637929" y="957423"/>
            <a:ext cx="1435729" cy="250670"/>
            <a:chOff x="5508624" y="975874"/>
            <a:chExt cx="594000" cy="217090"/>
          </a:xfrm>
        </p:grpSpPr>
        <p:cxnSp>
          <p:nvCxnSpPr>
            <p:cNvPr id="21" name="직선 연결선[R] 9">
              <a:extLst>
                <a:ext uri="{FF2B5EF4-FFF2-40B4-BE49-F238E27FC236}">
                  <a16:creationId xmlns:a16="http://schemas.microsoft.com/office/drawing/2014/main" id="{3C4DF5EC-FF4F-BEDB-0725-D2894AAC96CB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75874"/>
              <a:ext cx="0" cy="206277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직선 연결선[R] 15">
              <a:extLst>
                <a:ext uri="{FF2B5EF4-FFF2-40B4-BE49-F238E27FC236}">
                  <a16:creationId xmlns:a16="http://schemas.microsoft.com/office/drawing/2014/main" id="{3782362E-2FD2-18F9-9D71-09A11C4EE6B5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직선 연결선[R] 19">
              <a:extLst>
                <a:ext uri="{FF2B5EF4-FFF2-40B4-BE49-F238E27FC236}">
                  <a16:creationId xmlns:a16="http://schemas.microsoft.com/office/drawing/2014/main" id="{17F7689F-504C-2C97-196B-BD40C103FA0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1090512" y="1677381"/>
            <a:ext cx="1280082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사실</a:t>
            </a:r>
            <a:endParaRPr lang="ko-Kore-KR" altLang="en-US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3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3791105" y="3031949"/>
            <a:ext cx="1800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3032570" y="3081780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동사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수동태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3839558" y="1736992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주어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7318812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59999" y="540000"/>
            <a:ext cx="8429123" cy="553997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 the modern world, people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from different cultural groups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often mix with one another. Children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whose parents are from two different cultural backgrounds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have a multicultural identity. 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p.102</a:t>
            </a:r>
          </a:p>
        </p:txBody>
      </p:sp>
      <p:cxnSp>
        <p:nvCxnSpPr>
          <p:cNvPr id="5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4894605" y="1688674"/>
            <a:ext cx="1188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5011702" y="1650537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전치사구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B72E7920-93D5-B6FE-9409-A21E24D6A509}"/>
              </a:ext>
            </a:extLst>
          </p:cNvPr>
          <p:cNvGrpSpPr/>
          <p:nvPr/>
        </p:nvGrpSpPr>
        <p:grpSpPr>
          <a:xfrm>
            <a:off x="5515148" y="973001"/>
            <a:ext cx="1154593" cy="250670"/>
            <a:chOff x="5508624" y="975874"/>
            <a:chExt cx="594000" cy="217090"/>
          </a:xfrm>
        </p:grpSpPr>
        <p:cxnSp>
          <p:nvCxnSpPr>
            <p:cNvPr id="8" name="직선 연결선[R] 9">
              <a:extLst>
                <a:ext uri="{FF2B5EF4-FFF2-40B4-BE49-F238E27FC236}">
                  <a16:creationId xmlns:a16="http://schemas.microsoft.com/office/drawing/2014/main" id="{3C4DF5EC-FF4F-BEDB-0725-D2894AAC96CB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75874"/>
              <a:ext cx="0" cy="206277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연결선[R] 15">
              <a:extLst>
                <a:ext uri="{FF2B5EF4-FFF2-40B4-BE49-F238E27FC236}">
                  <a16:creationId xmlns:a16="http://schemas.microsoft.com/office/drawing/2014/main" id="{3782362E-2FD2-18F9-9D71-09A11C4EE6B5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연결선[R] 19">
              <a:extLst>
                <a:ext uri="{FF2B5EF4-FFF2-40B4-BE49-F238E27FC236}">
                  <a16:creationId xmlns:a16="http://schemas.microsoft.com/office/drawing/2014/main" id="{17F7689F-504C-2C97-196B-BD40C103FA0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1259999" y="4402959"/>
            <a:ext cx="1404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2166548" y="4388639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소유격 관계대명사절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14" name="그룹 13">
            <a:extLst>
              <a:ext uri="{FF2B5EF4-FFF2-40B4-BE49-F238E27FC236}">
                <a16:creationId xmlns:a16="http://schemas.microsoft.com/office/drawing/2014/main" id="{B72E7920-93D5-B6FE-9409-A21E24D6A509}"/>
              </a:ext>
            </a:extLst>
          </p:cNvPr>
          <p:cNvGrpSpPr/>
          <p:nvPr/>
        </p:nvGrpSpPr>
        <p:grpSpPr>
          <a:xfrm>
            <a:off x="2017367" y="3698617"/>
            <a:ext cx="1120280" cy="250670"/>
            <a:chOff x="5508624" y="975874"/>
            <a:chExt cx="594000" cy="217090"/>
          </a:xfrm>
        </p:grpSpPr>
        <p:cxnSp>
          <p:nvCxnSpPr>
            <p:cNvPr id="15" name="직선 연결선[R] 9">
              <a:extLst>
                <a:ext uri="{FF2B5EF4-FFF2-40B4-BE49-F238E27FC236}">
                  <a16:creationId xmlns:a16="http://schemas.microsoft.com/office/drawing/2014/main" id="{3C4DF5EC-FF4F-BEDB-0725-D2894AAC96CB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75874"/>
              <a:ext cx="0" cy="206277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직선 연결선[R] 15">
              <a:extLst>
                <a:ext uri="{FF2B5EF4-FFF2-40B4-BE49-F238E27FC236}">
                  <a16:creationId xmlns:a16="http://schemas.microsoft.com/office/drawing/2014/main" id="{3782362E-2FD2-18F9-9D71-09A11C4EE6B5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직선 연결선[R] 19">
              <a:extLst>
                <a:ext uri="{FF2B5EF4-FFF2-40B4-BE49-F238E27FC236}">
                  <a16:creationId xmlns:a16="http://schemas.microsoft.com/office/drawing/2014/main" id="{17F7689F-504C-2C97-196B-BD40C103FA0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268476" y="4436120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주어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9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4989317" y="5776821"/>
            <a:ext cx="792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3636426" y="5826562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동사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수 일치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601101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 multicultural identity also forms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when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parents adopt children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from a different culture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These children may struggle to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fit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with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a certain cultural group. 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p.102</a:t>
            </a:r>
          </a:p>
        </p:txBody>
      </p:sp>
      <p:cxnSp>
        <p:nvCxnSpPr>
          <p:cNvPr id="5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2374032" y="3017029"/>
            <a:ext cx="1332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2622606" y="3023493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전치사구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B72E7920-93D5-B6FE-9409-A21E24D6A509}"/>
              </a:ext>
            </a:extLst>
          </p:cNvPr>
          <p:cNvGrpSpPr/>
          <p:nvPr/>
        </p:nvGrpSpPr>
        <p:grpSpPr>
          <a:xfrm>
            <a:off x="3000547" y="2362186"/>
            <a:ext cx="1239759" cy="250670"/>
            <a:chOff x="5508624" y="975874"/>
            <a:chExt cx="594000" cy="217090"/>
          </a:xfrm>
        </p:grpSpPr>
        <p:cxnSp>
          <p:nvCxnSpPr>
            <p:cNvPr id="8" name="직선 연결선[R] 9">
              <a:extLst>
                <a:ext uri="{FF2B5EF4-FFF2-40B4-BE49-F238E27FC236}">
                  <a16:creationId xmlns:a16="http://schemas.microsoft.com/office/drawing/2014/main" id="{3C4DF5EC-FF4F-BEDB-0725-D2894AAC96CB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75874"/>
              <a:ext cx="0" cy="206277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연결선[R] 15">
              <a:extLst>
                <a:ext uri="{FF2B5EF4-FFF2-40B4-BE49-F238E27FC236}">
                  <a16:creationId xmlns:a16="http://schemas.microsoft.com/office/drawing/2014/main" id="{3782362E-2FD2-18F9-9D71-09A11C4EE6B5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연결선[R] 19">
              <a:extLst>
                <a:ext uri="{FF2B5EF4-FFF2-40B4-BE49-F238E27FC236}">
                  <a16:creationId xmlns:a16="http://schemas.microsoft.com/office/drawing/2014/main" id="{17F7689F-504C-2C97-196B-BD40C103FA0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6736041" y="872606"/>
            <a:ext cx="163993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접속사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(…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할 때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dirty="0">
              <a:solidFill>
                <a:srgbClr val="00B0EF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4677724" y="3653335"/>
            <a:ext cx="3269071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fit in with: …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와 어울리다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5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3513962" y="4432868"/>
            <a:ext cx="2592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3133687" y="4510979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struggle to-v: …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하느라 애쓰다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7680519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2769989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Similarly, immigrants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who try to adapt to a new culture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may experience the same confusion.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p.102</a:t>
            </a:r>
          </a:p>
        </p:txBody>
      </p:sp>
      <p:cxnSp>
        <p:nvCxnSpPr>
          <p:cNvPr id="5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2820138" y="1671805"/>
            <a:ext cx="1908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4121325" y="1678269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주격 관계대명사절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B72E7920-93D5-B6FE-9409-A21E24D6A509}"/>
              </a:ext>
            </a:extLst>
          </p:cNvPr>
          <p:cNvGrpSpPr/>
          <p:nvPr/>
        </p:nvGrpSpPr>
        <p:grpSpPr>
          <a:xfrm>
            <a:off x="3870985" y="1016962"/>
            <a:ext cx="1370950" cy="250670"/>
            <a:chOff x="5508624" y="975874"/>
            <a:chExt cx="594000" cy="217090"/>
          </a:xfrm>
        </p:grpSpPr>
        <p:cxnSp>
          <p:nvCxnSpPr>
            <p:cNvPr id="8" name="직선 연결선[R] 9">
              <a:extLst>
                <a:ext uri="{FF2B5EF4-FFF2-40B4-BE49-F238E27FC236}">
                  <a16:creationId xmlns:a16="http://schemas.microsoft.com/office/drawing/2014/main" id="{3C4DF5EC-FF4F-BEDB-0725-D2894AAC96CB}"/>
                </a:ext>
              </a:extLst>
            </p:cNvPr>
            <p:cNvCxnSpPr>
              <a:cxnSpLocks/>
            </p:cNvCxnSpPr>
            <p:nvPr/>
          </p:nvCxnSpPr>
          <p:spPr>
            <a:xfrm>
              <a:off x="6093734" y="975874"/>
              <a:ext cx="0" cy="206277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연결선[R] 15">
              <a:extLst>
                <a:ext uri="{FF2B5EF4-FFF2-40B4-BE49-F238E27FC236}">
                  <a16:creationId xmlns:a16="http://schemas.microsoft.com/office/drawing/2014/main" id="{3782362E-2FD2-18F9-9D71-09A11C4EE6B5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연결선[R] 19">
              <a:extLst>
                <a:ext uri="{FF2B5EF4-FFF2-40B4-BE49-F238E27FC236}">
                  <a16:creationId xmlns:a16="http://schemas.microsoft.com/office/drawing/2014/main" id="{17F7689F-504C-2C97-196B-BD40C103FA0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23384085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415498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You might be able to understand the meaning of cultural confusion by reading the following passage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written by a Korean American writer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p.102</a:t>
            </a:r>
          </a:p>
        </p:txBody>
      </p:sp>
      <p:cxnSp>
        <p:nvCxnSpPr>
          <p:cNvPr id="5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1260000" y="4458078"/>
            <a:ext cx="1332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1722171" y="4441568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과거분사구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B72E7920-93D5-B6FE-9409-A21E24D6A509}"/>
              </a:ext>
            </a:extLst>
          </p:cNvPr>
          <p:cNvGrpSpPr/>
          <p:nvPr/>
        </p:nvGrpSpPr>
        <p:grpSpPr>
          <a:xfrm>
            <a:off x="1891552" y="3751370"/>
            <a:ext cx="1156447" cy="250670"/>
            <a:chOff x="5508624" y="975874"/>
            <a:chExt cx="594000" cy="217090"/>
          </a:xfrm>
        </p:grpSpPr>
        <p:cxnSp>
          <p:nvCxnSpPr>
            <p:cNvPr id="8" name="직선 연결선[R] 9">
              <a:extLst>
                <a:ext uri="{FF2B5EF4-FFF2-40B4-BE49-F238E27FC236}">
                  <a16:creationId xmlns:a16="http://schemas.microsoft.com/office/drawing/2014/main" id="{3C4DF5EC-FF4F-BEDB-0725-D2894AAC96CB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75874"/>
              <a:ext cx="0" cy="206277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연결선[R] 15">
              <a:extLst>
                <a:ext uri="{FF2B5EF4-FFF2-40B4-BE49-F238E27FC236}">
                  <a16:creationId xmlns:a16="http://schemas.microsoft.com/office/drawing/2014/main" id="{3782362E-2FD2-18F9-9D71-09A11C4EE6B5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연결선[R] 19">
              <a:extLst>
                <a:ext uri="{FF2B5EF4-FFF2-40B4-BE49-F238E27FC236}">
                  <a16:creationId xmlns:a16="http://schemas.microsoft.com/office/drawing/2014/main" id="{17F7689F-504C-2C97-196B-BD40C103FA0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4337952" y="3058844"/>
            <a:ext cx="1764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3543558" y="3106613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by v-</a:t>
            </a:r>
            <a:r>
              <a:rPr lang="en-US" altLang="ko-KR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ing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 …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함으로써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4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6172659" y="3052380"/>
            <a:ext cx="2232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6083555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i="1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Since the day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i="1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my mother died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i="1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I haven’t been able to enter an Asian grocery store without crying. The shop is </a:t>
            </a:r>
            <a:r>
              <a:rPr lang="en-US" altLang="ko-Kore-KR" sz="3600" i="1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like</a:t>
            </a:r>
            <a:r>
              <a:rPr lang="en-US" altLang="ko-Kore-KR" sz="3600" i="1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a little piece of Korea. </a:t>
            </a:r>
            <a:endParaRPr lang="en-US" altLang="ko-Kore-KR" sz="3600" i="1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p.102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16695F2-9951-E1F8-8A23-BB93C1DD1002}"/>
              </a:ext>
            </a:extLst>
          </p:cNvPr>
          <p:cNvSpPr txBox="1"/>
          <p:nvPr/>
        </p:nvSpPr>
        <p:spPr>
          <a:xfrm>
            <a:off x="2909292" y="1777010"/>
            <a:ext cx="160120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F0"/>
                </a:solidFill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 (when)</a:t>
            </a:r>
            <a:endParaRPr lang="ko-Kore-KR" altLang="en-US" dirty="0">
              <a:solidFill>
                <a:srgbClr val="00B0F0"/>
              </a:solidFill>
              <a:effectLst/>
              <a:latin typeface="Calibri" panose="020F0502020204030204" pitchFamily="34" charset="0"/>
              <a:ea typeface="Noto Sans KR" panose="020B0500000000000000" pitchFamily="34" charset="-128"/>
              <a:cs typeface="Calibri" panose="020F0502020204030204" pitchFamily="34" charset="0"/>
            </a:endParaRPr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F62F17DF-B53A-6C3E-C746-6E67D730EF75}"/>
              </a:ext>
            </a:extLst>
          </p:cNvPr>
          <p:cNvGrpSpPr/>
          <p:nvPr/>
        </p:nvGrpSpPr>
        <p:grpSpPr>
          <a:xfrm>
            <a:off x="3504685" y="1618779"/>
            <a:ext cx="408267" cy="212256"/>
            <a:chOff x="9960619" y="3011228"/>
            <a:chExt cx="408267" cy="212256"/>
          </a:xfrm>
        </p:grpSpPr>
        <p:cxnSp>
          <p:nvCxnSpPr>
            <p:cNvPr id="7" name="직선 연결선[R] 50">
              <a:extLst>
                <a:ext uri="{FF2B5EF4-FFF2-40B4-BE49-F238E27FC236}">
                  <a16:creationId xmlns:a16="http://schemas.microsoft.com/office/drawing/2014/main" id="{9D1D3C47-5050-AFF5-799C-FB32D9C6306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960619" y="3011228"/>
              <a:ext cx="212256" cy="211798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직선 연결선[R] 55">
              <a:extLst>
                <a:ext uri="{FF2B5EF4-FFF2-40B4-BE49-F238E27FC236}">
                  <a16:creationId xmlns:a16="http://schemas.microsoft.com/office/drawing/2014/main" id="{63200B2B-B0A3-5C43-8B6D-EFCCA108CFB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10156859" y="3011457"/>
              <a:ext cx="212256" cy="211798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2233788" y="1671526"/>
            <a:ext cx="1188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4004306" y="1634069"/>
            <a:ext cx="204423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관계부사절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B72E7920-93D5-B6FE-9409-A21E24D6A509}"/>
              </a:ext>
            </a:extLst>
          </p:cNvPr>
          <p:cNvGrpSpPr/>
          <p:nvPr/>
        </p:nvGrpSpPr>
        <p:grpSpPr>
          <a:xfrm>
            <a:off x="2850776" y="973783"/>
            <a:ext cx="1060683" cy="250670"/>
            <a:chOff x="5508624" y="975874"/>
            <a:chExt cx="594000" cy="217090"/>
          </a:xfrm>
        </p:grpSpPr>
        <p:cxnSp>
          <p:nvCxnSpPr>
            <p:cNvPr id="13" name="직선 연결선[R] 9">
              <a:extLst>
                <a:ext uri="{FF2B5EF4-FFF2-40B4-BE49-F238E27FC236}">
                  <a16:creationId xmlns:a16="http://schemas.microsoft.com/office/drawing/2014/main" id="{3C4DF5EC-FF4F-BEDB-0725-D2894AAC96CB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75874"/>
              <a:ext cx="0" cy="206277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직선 연결선[R] 15">
              <a:extLst>
                <a:ext uri="{FF2B5EF4-FFF2-40B4-BE49-F238E27FC236}">
                  <a16:creationId xmlns:a16="http://schemas.microsoft.com/office/drawing/2014/main" id="{3782362E-2FD2-18F9-9D71-09A11C4EE6B5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직선 연결선[R] 19">
              <a:extLst>
                <a:ext uri="{FF2B5EF4-FFF2-40B4-BE49-F238E27FC236}">
                  <a16:creationId xmlns:a16="http://schemas.microsoft.com/office/drawing/2014/main" id="{17F7689F-504C-2C97-196B-BD40C103FA0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3888292" y="4400350"/>
            <a:ext cx="170039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전치사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(…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같은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dirty="0">
              <a:solidFill>
                <a:srgbClr val="00B0EF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6397729" y="3063037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without v-</a:t>
            </a:r>
            <a:r>
              <a:rPr lang="en-US" altLang="ko-KR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ing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 …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하지 않고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8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7254023" y="3034161"/>
            <a:ext cx="1332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1260000" y="4427923"/>
            <a:ext cx="1008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290477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i="1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Everywhere I look, I see familiar labels on items such as my favorite </a:t>
            </a:r>
            <a:r>
              <a:rPr lang="en-US" altLang="ko-Kore-KR" sz="3600" i="1" spc="-150" dirty="0" err="1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ramyeon</a:t>
            </a:r>
            <a:r>
              <a:rPr lang="en-US" altLang="ko-Kore-KR" sz="3600" i="1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or the tteok for making </a:t>
            </a:r>
            <a:r>
              <a:rPr lang="en-US" altLang="ko-Kore-KR" sz="3600" i="1" spc="-150" dirty="0" err="1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tteokguk</a:t>
            </a:r>
            <a:r>
              <a:rPr lang="en-US" altLang="ko-Kore-KR" sz="3600" i="1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i="1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which Koreans eat on New Year’s Day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i="1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p.102</a:t>
            </a:r>
          </a:p>
        </p:txBody>
      </p:sp>
      <p:cxnSp>
        <p:nvCxnSpPr>
          <p:cNvPr id="9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1237678" y="1680432"/>
            <a:ext cx="1980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478787" y="1728732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···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하는 곳은 어디나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6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2622777" y="4432597"/>
            <a:ext cx="1440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1543285" y="4458740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선행사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3217678" y="4381985"/>
            <a:ext cx="5844804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계속적 용법의 목적격 관계대명사절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393282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309280" y="614165"/>
            <a:ext cx="8819457" cy="553997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b="1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Finding What Defines Us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Our identity is our sense of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who we are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It defines us and our existence. The formation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of our identity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begins from the moment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we are born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</a:t>
            </a:r>
            <a:endParaRPr lang="en-US" altLang="ko-Kore-KR" sz="3600" spc="-10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16695F2-9951-E1F8-8A23-BB93C1DD1002}"/>
              </a:ext>
            </a:extLst>
          </p:cNvPr>
          <p:cNvSpPr txBox="1"/>
          <p:nvPr/>
        </p:nvSpPr>
        <p:spPr>
          <a:xfrm>
            <a:off x="6655159" y="5985350"/>
            <a:ext cx="160120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F0"/>
                </a:solidFill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(when)</a:t>
            </a:r>
            <a:endParaRPr lang="ko-Kore-KR" altLang="en-US" dirty="0">
              <a:solidFill>
                <a:srgbClr val="00B0F0"/>
              </a:solidFill>
              <a:effectLst/>
              <a:latin typeface="Calibri" panose="020F0502020204030204" pitchFamily="34" charset="0"/>
              <a:ea typeface="Noto Sans KR" panose="020B0500000000000000" pitchFamily="34" charset="-128"/>
              <a:cs typeface="Calibri" panose="020F0502020204030204" pitchFamily="34" charset="0"/>
            </a:endParaRPr>
          </a:p>
        </p:txBody>
      </p:sp>
      <p:grpSp>
        <p:nvGrpSpPr>
          <p:cNvPr id="8" name="그룹 7">
            <a:extLst>
              <a:ext uri="{FF2B5EF4-FFF2-40B4-BE49-F238E27FC236}">
                <a16:creationId xmlns:a16="http://schemas.microsoft.com/office/drawing/2014/main" id="{F62F17DF-B53A-6C3E-C746-6E67D730EF75}"/>
              </a:ext>
            </a:extLst>
          </p:cNvPr>
          <p:cNvGrpSpPr/>
          <p:nvPr/>
        </p:nvGrpSpPr>
        <p:grpSpPr>
          <a:xfrm>
            <a:off x="7250552" y="5827119"/>
            <a:ext cx="408267" cy="212256"/>
            <a:chOff x="9960619" y="3011228"/>
            <a:chExt cx="408267" cy="212256"/>
          </a:xfrm>
        </p:grpSpPr>
        <p:cxnSp>
          <p:nvCxnSpPr>
            <p:cNvPr id="9" name="직선 연결선[R] 50">
              <a:extLst>
                <a:ext uri="{FF2B5EF4-FFF2-40B4-BE49-F238E27FC236}">
                  <a16:creationId xmlns:a16="http://schemas.microsoft.com/office/drawing/2014/main" id="{9D1D3C47-5050-AFF5-799C-FB32D9C6306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960619" y="3011228"/>
              <a:ext cx="212256" cy="211798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연결선[R] 55">
              <a:extLst>
                <a:ext uri="{FF2B5EF4-FFF2-40B4-BE49-F238E27FC236}">
                  <a16:creationId xmlns:a16="http://schemas.microsoft.com/office/drawing/2014/main" id="{63200B2B-B0A3-5C43-8B6D-EFCCA108CFB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10156859" y="3011457"/>
              <a:ext cx="212256" cy="211798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4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5019235" y="4447846"/>
            <a:ext cx="2520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6519951" y="4483079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전치사구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26" name="그룹 25">
            <a:extLst>
              <a:ext uri="{FF2B5EF4-FFF2-40B4-BE49-F238E27FC236}">
                <a16:creationId xmlns:a16="http://schemas.microsoft.com/office/drawing/2014/main" id="{B72E7920-93D5-B6FE-9409-A21E24D6A509}"/>
              </a:ext>
            </a:extLst>
          </p:cNvPr>
          <p:cNvGrpSpPr/>
          <p:nvPr/>
        </p:nvGrpSpPr>
        <p:grpSpPr>
          <a:xfrm>
            <a:off x="6608487" y="3821885"/>
            <a:ext cx="1370950" cy="250670"/>
            <a:chOff x="5508624" y="975874"/>
            <a:chExt cx="594000" cy="217090"/>
          </a:xfrm>
        </p:grpSpPr>
        <p:cxnSp>
          <p:nvCxnSpPr>
            <p:cNvPr id="27" name="직선 연결선[R] 9">
              <a:extLst>
                <a:ext uri="{FF2B5EF4-FFF2-40B4-BE49-F238E27FC236}">
                  <a16:creationId xmlns:a16="http://schemas.microsoft.com/office/drawing/2014/main" id="{3C4DF5EC-FF4F-BEDB-0725-D2894AAC96CB}"/>
                </a:ext>
              </a:extLst>
            </p:cNvPr>
            <p:cNvCxnSpPr>
              <a:cxnSpLocks/>
            </p:cNvCxnSpPr>
            <p:nvPr/>
          </p:nvCxnSpPr>
          <p:spPr>
            <a:xfrm>
              <a:off x="6097819" y="975874"/>
              <a:ext cx="0" cy="206277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직선 연결선[R] 15">
              <a:extLst>
                <a:ext uri="{FF2B5EF4-FFF2-40B4-BE49-F238E27FC236}">
                  <a16:creationId xmlns:a16="http://schemas.microsoft.com/office/drawing/2014/main" id="{3782362E-2FD2-18F9-9D71-09A11C4EE6B5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직선 연결선[R] 19">
              <a:extLst>
                <a:ext uri="{FF2B5EF4-FFF2-40B4-BE49-F238E27FC236}">
                  <a16:creationId xmlns:a16="http://schemas.microsoft.com/office/drawing/2014/main" id="{17F7689F-504C-2C97-196B-BD40C103FA0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0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5026503" y="5824756"/>
            <a:ext cx="2160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7477555" y="5831220"/>
            <a:ext cx="2157212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관계부사절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32" name="그룹 31">
            <a:extLst>
              <a:ext uri="{FF2B5EF4-FFF2-40B4-BE49-F238E27FC236}">
                <a16:creationId xmlns:a16="http://schemas.microsoft.com/office/drawing/2014/main" id="{B72E7920-93D5-B6FE-9409-A21E24D6A509}"/>
              </a:ext>
            </a:extLst>
          </p:cNvPr>
          <p:cNvGrpSpPr/>
          <p:nvPr/>
        </p:nvGrpSpPr>
        <p:grpSpPr>
          <a:xfrm>
            <a:off x="6361728" y="5202567"/>
            <a:ext cx="1288743" cy="250670"/>
            <a:chOff x="5504279" y="975874"/>
            <a:chExt cx="594000" cy="217090"/>
          </a:xfrm>
        </p:grpSpPr>
        <p:cxnSp>
          <p:nvCxnSpPr>
            <p:cNvPr id="33" name="직선 연결선[R] 9">
              <a:extLst>
                <a:ext uri="{FF2B5EF4-FFF2-40B4-BE49-F238E27FC236}">
                  <a16:creationId xmlns:a16="http://schemas.microsoft.com/office/drawing/2014/main" id="{3C4DF5EC-FF4F-BEDB-0725-D2894AAC96CB}"/>
                </a:ext>
              </a:extLst>
            </p:cNvPr>
            <p:cNvCxnSpPr>
              <a:cxnSpLocks/>
            </p:cNvCxnSpPr>
            <p:nvPr/>
          </p:nvCxnSpPr>
          <p:spPr>
            <a:xfrm>
              <a:off x="6093995" y="975874"/>
              <a:ext cx="0" cy="206277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직선 연결선[R] 15">
              <a:extLst>
                <a:ext uri="{FF2B5EF4-FFF2-40B4-BE49-F238E27FC236}">
                  <a16:creationId xmlns:a16="http://schemas.microsoft.com/office/drawing/2014/main" id="{3782362E-2FD2-18F9-9D71-09A11C4EE6B5}"/>
                </a:ext>
              </a:extLst>
            </p:cNvPr>
            <p:cNvCxnSpPr>
              <a:cxnSpLocks/>
            </p:cNvCxnSpPr>
            <p:nvPr/>
          </p:nvCxnSpPr>
          <p:spPr>
            <a:xfrm>
              <a:off x="5504279" y="981374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직선 연결선[R] 19">
              <a:extLst>
                <a:ext uri="{FF2B5EF4-FFF2-40B4-BE49-F238E27FC236}">
                  <a16:creationId xmlns:a16="http://schemas.microsoft.com/office/drawing/2014/main" id="{17F7689F-504C-2C97-196B-BD40C103FA0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4800205" y="3083282"/>
            <a:ext cx="4411790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간접의문문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「</a:t>
            </a:r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의문사＋주어＋동사」의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어순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전치사 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of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의 목적어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069863E-F7CD-36A5-81D4-6557C83FFC01}"/>
              </a:ext>
            </a:extLst>
          </p:cNvPr>
          <p:cNvSpPr txBox="1"/>
          <p:nvPr/>
        </p:nvSpPr>
        <p:spPr>
          <a:xfrm>
            <a:off x="7793114" y="2296084"/>
            <a:ext cx="2460288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823687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= identity</a:t>
            </a:r>
            <a:endParaRPr lang="ko-Kore-KR" altLang="en-US" dirty="0">
              <a:solidFill>
                <a:srgbClr val="823687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36" name="직선 연결선[R] 2">
            <a:extLst>
              <a:ext uri="{FF2B5EF4-FFF2-40B4-BE49-F238E27FC236}">
                <a16:creationId xmlns:a16="http://schemas.microsoft.com/office/drawing/2014/main" id="{3ACA7587-F9E3-2E54-C12D-40E0726E3F45}"/>
              </a:ext>
            </a:extLst>
          </p:cNvPr>
          <p:cNvCxnSpPr>
            <a:cxnSpLocks/>
          </p:cNvCxnSpPr>
          <p:nvPr/>
        </p:nvCxnSpPr>
        <p:spPr>
          <a:xfrm flipH="1">
            <a:off x="8537307" y="3088579"/>
            <a:ext cx="216000" cy="0"/>
          </a:xfrm>
          <a:prstGeom prst="line">
            <a:avLst/>
          </a:prstGeom>
          <a:ln w="25400">
            <a:solidFill>
              <a:srgbClr val="82368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5272676" y="5884944"/>
            <a:ext cx="1733424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선행사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DD1A0A2-A204-7395-C002-0931FA896BDC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p.100</a:t>
            </a:r>
          </a:p>
        </p:txBody>
      </p:sp>
    </p:spTree>
    <p:extLst>
      <p:ext uri="{BB962C8B-B14F-4D97-AF65-F5344CB8AC3E}">
        <p14:creationId xmlns:p14="http://schemas.microsoft.com/office/powerpoint/2010/main" val="84991902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59999" y="540000"/>
            <a:ext cx="8499463" cy="415498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i="1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dumpling skins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i="1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 the freezers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i="1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i="1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bring</a:t>
            </a:r>
            <a:r>
              <a:rPr lang="en-US" altLang="ko-Kore-KR" sz="3600" i="1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i="1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back</a:t>
            </a:r>
            <a:r>
              <a:rPr lang="en-US" altLang="ko-Kore-KR" sz="3600" i="1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memories of my mother. I remember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i="1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when my mother and I used to fill the skins with ingredients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i="1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</a:t>
            </a:r>
            <a:endParaRPr lang="en-US" altLang="ko-Kore-KR" sz="3600" i="1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p.102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16695F2-9951-E1F8-8A23-BB93C1DD1002}"/>
              </a:ext>
            </a:extLst>
          </p:cNvPr>
          <p:cNvSpPr txBox="1"/>
          <p:nvPr/>
        </p:nvSpPr>
        <p:spPr>
          <a:xfrm>
            <a:off x="5787432" y="3086041"/>
            <a:ext cx="3786445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F0"/>
                </a:solidFill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(</a:t>
            </a:r>
            <a:r>
              <a:rPr lang="ko-KR" altLang="en-US" dirty="0" err="1">
                <a:solidFill>
                  <a:srgbClr val="00B0F0"/>
                </a:solidFill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선행사</a:t>
            </a:r>
            <a:r>
              <a:rPr lang="ko-KR" altLang="en-US" dirty="0">
                <a:solidFill>
                  <a:srgbClr val="00B0F0"/>
                </a:solidFill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R" dirty="0">
                <a:solidFill>
                  <a:srgbClr val="00B0F0"/>
                </a:solidFill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the days, the time </a:t>
            </a:r>
            <a:r>
              <a:rPr lang="ko-KR" altLang="en-US" dirty="0">
                <a:solidFill>
                  <a:srgbClr val="00B0F0"/>
                </a:solidFill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등 생략</a:t>
            </a:r>
            <a:r>
              <a:rPr lang="en-US" altLang="ko-KR" dirty="0">
                <a:solidFill>
                  <a:srgbClr val="00B0F0"/>
                </a:solidFill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)</a:t>
            </a:r>
            <a:endParaRPr lang="ko-Kore-KR" altLang="en-US" dirty="0">
              <a:solidFill>
                <a:srgbClr val="00B0F0"/>
              </a:solidFill>
              <a:effectLst/>
              <a:latin typeface="Calibri" panose="020F0502020204030204" pitchFamily="34" charset="0"/>
              <a:ea typeface="Noto Sans KR" panose="020B0500000000000000" pitchFamily="34" charset="-128"/>
              <a:cs typeface="Calibri" panose="020F0502020204030204" pitchFamily="34" charset="0"/>
            </a:endParaRPr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F62F17DF-B53A-6C3E-C746-6E67D730EF75}"/>
              </a:ext>
            </a:extLst>
          </p:cNvPr>
          <p:cNvGrpSpPr/>
          <p:nvPr/>
        </p:nvGrpSpPr>
        <p:grpSpPr>
          <a:xfrm>
            <a:off x="7416387" y="2952327"/>
            <a:ext cx="408267" cy="212256"/>
            <a:chOff x="9960619" y="3011228"/>
            <a:chExt cx="408267" cy="212256"/>
          </a:xfrm>
        </p:grpSpPr>
        <p:cxnSp>
          <p:nvCxnSpPr>
            <p:cNvPr id="7" name="직선 연결선[R] 50">
              <a:extLst>
                <a:ext uri="{FF2B5EF4-FFF2-40B4-BE49-F238E27FC236}">
                  <a16:creationId xmlns:a16="http://schemas.microsoft.com/office/drawing/2014/main" id="{9D1D3C47-5050-AFF5-799C-FB32D9C6306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960619" y="3011228"/>
              <a:ext cx="212256" cy="211798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직선 연결선[R] 55">
              <a:extLst>
                <a:ext uri="{FF2B5EF4-FFF2-40B4-BE49-F238E27FC236}">
                  <a16:creationId xmlns:a16="http://schemas.microsoft.com/office/drawing/2014/main" id="{63200B2B-B0A3-5C43-8B6D-EFCCA108CFB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10156859" y="3011457"/>
              <a:ext cx="212256" cy="211798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1265277" y="1673328"/>
            <a:ext cx="3204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3411472" y="1679792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전치사구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B72E7920-93D5-B6FE-9409-A21E24D6A509}"/>
              </a:ext>
            </a:extLst>
          </p:cNvPr>
          <p:cNvGrpSpPr/>
          <p:nvPr/>
        </p:nvGrpSpPr>
        <p:grpSpPr>
          <a:xfrm>
            <a:off x="3472574" y="1009641"/>
            <a:ext cx="1370950" cy="250670"/>
            <a:chOff x="5508624" y="975874"/>
            <a:chExt cx="594000" cy="217090"/>
          </a:xfrm>
        </p:grpSpPr>
        <p:cxnSp>
          <p:nvCxnSpPr>
            <p:cNvPr id="13" name="직선 연결선[R] 9">
              <a:extLst>
                <a:ext uri="{FF2B5EF4-FFF2-40B4-BE49-F238E27FC236}">
                  <a16:creationId xmlns:a16="http://schemas.microsoft.com/office/drawing/2014/main" id="{3C4DF5EC-FF4F-BEDB-0725-D2894AAC96CB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75874"/>
              <a:ext cx="0" cy="206277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직선 연결선[R] 15">
              <a:extLst>
                <a:ext uri="{FF2B5EF4-FFF2-40B4-BE49-F238E27FC236}">
                  <a16:creationId xmlns:a16="http://schemas.microsoft.com/office/drawing/2014/main" id="{3782362E-2FD2-18F9-9D71-09A11C4EE6B5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직선 연결선[R] 19">
              <a:extLst>
                <a:ext uri="{FF2B5EF4-FFF2-40B4-BE49-F238E27FC236}">
                  <a16:creationId xmlns:a16="http://schemas.microsoft.com/office/drawing/2014/main" id="{17F7689F-504C-2C97-196B-BD40C103FA0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6909253" y="1670547"/>
            <a:ext cx="2220209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를 생각나게 하다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6487607" y="2283348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관계부사절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8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3487886" y="4426607"/>
            <a:ext cx="1692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2594881" y="4488654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used to-v: …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하곤 했다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5813739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53997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i="1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sight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i="1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of the banchan refrigerators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i="1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i="1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reminds</a:t>
            </a:r>
            <a:r>
              <a:rPr lang="en-US" altLang="ko-Kore-KR" sz="3600" i="1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me </a:t>
            </a:r>
            <a:r>
              <a:rPr lang="en-US" altLang="ko-Kore-KR" sz="3600" i="1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of</a:t>
            </a:r>
            <a:r>
              <a:rPr lang="en-US" altLang="ko-Kore-KR" sz="3600" i="1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the taste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i="1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of my mother’s lovingly made side dishes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i="1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With my mother gone, I ask myself, “Am I still Korean?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p.102</a:t>
            </a:r>
          </a:p>
        </p:txBody>
      </p:sp>
      <p:cxnSp>
        <p:nvCxnSpPr>
          <p:cNvPr id="5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1281136" y="1679709"/>
            <a:ext cx="1512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1687055" y="1660438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전치사구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B72E7920-93D5-B6FE-9409-A21E24D6A509}"/>
              </a:ext>
            </a:extLst>
          </p:cNvPr>
          <p:cNvGrpSpPr/>
          <p:nvPr/>
        </p:nvGrpSpPr>
        <p:grpSpPr>
          <a:xfrm>
            <a:off x="2094940" y="973002"/>
            <a:ext cx="1370950" cy="250670"/>
            <a:chOff x="5508624" y="975874"/>
            <a:chExt cx="594000" cy="217090"/>
          </a:xfrm>
        </p:grpSpPr>
        <p:cxnSp>
          <p:nvCxnSpPr>
            <p:cNvPr id="8" name="직선 연결선[R] 9">
              <a:extLst>
                <a:ext uri="{FF2B5EF4-FFF2-40B4-BE49-F238E27FC236}">
                  <a16:creationId xmlns:a16="http://schemas.microsoft.com/office/drawing/2014/main" id="{3C4DF5EC-FF4F-BEDB-0725-D2894AAC96CB}"/>
                </a:ext>
              </a:extLst>
            </p:cNvPr>
            <p:cNvCxnSpPr>
              <a:cxnSpLocks/>
            </p:cNvCxnSpPr>
            <p:nvPr/>
          </p:nvCxnSpPr>
          <p:spPr>
            <a:xfrm>
              <a:off x="6095153" y="975874"/>
              <a:ext cx="0" cy="206277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연결선[R] 15">
              <a:extLst>
                <a:ext uri="{FF2B5EF4-FFF2-40B4-BE49-F238E27FC236}">
                  <a16:creationId xmlns:a16="http://schemas.microsoft.com/office/drawing/2014/main" id="{3782362E-2FD2-18F9-9D71-09A11C4EE6B5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연결선[R] 19">
              <a:extLst>
                <a:ext uri="{FF2B5EF4-FFF2-40B4-BE49-F238E27FC236}">
                  <a16:creationId xmlns:a16="http://schemas.microsoft.com/office/drawing/2014/main" id="{17F7689F-504C-2C97-196B-BD40C103FA0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2292770" y="3021457"/>
            <a:ext cx="1476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2648680" y="3001430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전치사구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14" name="그룹 13">
            <a:extLst>
              <a:ext uri="{FF2B5EF4-FFF2-40B4-BE49-F238E27FC236}">
                <a16:creationId xmlns:a16="http://schemas.microsoft.com/office/drawing/2014/main" id="{B72E7920-93D5-B6FE-9409-A21E24D6A509}"/>
              </a:ext>
            </a:extLst>
          </p:cNvPr>
          <p:cNvGrpSpPr/>
          <p:nvPr/>
        </p:nvGrpSpPr>
        <p:grpSpPr>
          <a:xfrm>
            <a:off x="3026924" y="2350896"/>
            <a:ext cx="1168558" cy="250670"/>
            <a:chOff x="5508624" y="975874"/>
            <a:chExt cx="594000" cy="217090"/>
          </a:xfrm>
        </p:grpSpPr>
        <p:cxnSp>
          <p:nvCxnSpPr>
            <p:cNvPr id="15" name="직선 연결선[R] 9">
              <a:extLst>
                <a:ext uri="{FF2B5EF4-FFF2-40B4-BE49-F238E27FC236}">
                  <a16:creationId xmlns:a16="http://schemas.microsoft.com/office/drawing/2014/main" id="{3C4DF5EC-FF4F-BEDB-0725-D2894AAC96CB}"/>
                </a:ext>
              </a:extLst>
            </p:cNvPr>
            <p:cNvCxnSpPr>
              <a:cxnSpLocks/>
            </p:cNvCxnSpPr>
            <p:nvPr/>
          </p:nvCxnSpPr>
          <p:spPr>
            <a:xfrm>
              <a:off x="6096106" y="975874"/>
              <a:ext cx="0" cy="206277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직선 연결선[R] 15">
              <a:extLst>
                <a:ext uri="{FF2B5EF4-FFF2-40B4-BE49-F238E27FC236}">
                  <a16:creationId xmlns:a16="http://schemas.microsoft.com/office/drawing/2014/main" id="{3782362E-2FD2-18F9-9D71-09A11C4EE6B5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직선 연결선[R] 19">
              <a:extLst>
                <a:ext uri="{FF2B5EF4-FFF2-40B4-BE49-F238E27FC236}">
                  <a16:creationId xmlns:a16="http://schemas.microsoft.com/office/drawing/2014/main" id="{17F7689F-504C-2C97-196B-BD40C103FA0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3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6595323" y="3068689"/>
            <a:ext cx="2340000" cy="1099"/>
          </a:xfrm>
          <a:prstGeom prst="line">
            <a:avLst/>
          </a:prstGeom>
          <a:ln w="25400">
            <a:solidFill>
              <a:srgbClr val="4BB05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7495682" y="545025"/>
            <a:ext cx="2501352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remind A of B: A</a:t>
            </a:r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에게 </a:t>
            </a:r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B</a:t>
            </a:r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를 떠오르게 하다</a:t>
            </a:r>
            <a:endParaRPr lang="ko-Kore-KR" altLang="en-US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288245" y="1705852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주어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27" name="그룹 26">
            <a:extLst>
              <a:ext uri="{FF2B5EF4-FFF2-40B4-BE49-F238E27FC236}">
                <a16:creationId xmlns:a16="http://schemas.microsoft.com/office/drawing/2014/main" id="{ECE50EF7-D7CA-9037-4919-425A0E89E0F8}"/>
              </a:ext>
            </a:extLst>
          </p:cNvPr>
          <p:cNvGrpSpPr/>
          <p:nvPr/>
        </p:nvGrpSpPr>
        <p:grpSpPr>
          <a:xfrm rot="10800000">
            <a:off x="2007214" y="3074619"/>
            <a:ext cx="5787216" cy="899513"/>
            <a:chOff x="1789611" y="4411451"/>
            <a:chExt cx="7275749" cy="881904"/>
          </a:xfrm>
        </p:grpSpPr>
        <p:cxnSp>
          <p:nvCxnSpPr>
            <p:cNvPr id="28" name="직선 연결선[R] 56">
              <a:extLst>
                <a:ext uri="{FF2B5EF4-FFF2-40B4-BE49-F238E27FC236}">
                  <a16:creationId xmlns:a16="http://schemas.microsoft.com/office/drawing/2014/main" id="{5164BAD4-F193-9037-6A0E-530011EBC219}"/>
                </a:ext>
              </a:extLst>
            </p:cNvPr>
            <p:cNvCxnSpPr>
              <a:cxnSpLocks/>
            </p:cNvCxnSpPr>
            <p:nvPr/>
          </p:nvCxnSpPr>
          <p:spPr>
            <a:xfrm rot="10800000" flipV="1">
              <a:off x="1798417" y="4927412"/>
              <a:ext cx="0" cy="365943"/>
            </a:xfrm>
            <a:prstGeom prst="line">
              <a:avLst/>
            </a:prstGeom>
            <a:ln w="25400">
              <a:solidFill>
                <a:srgbClr val="4BB05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직선 연결선[R] 57">
              <a:extLst>
                <a:ext uri="{FF2B5EF4-FFF2-40B4-BE49-F238E27FC236}">
                  <a16:creationId xmlns:a16="http://schemas.microsoft.com/office/drawing/2014/main" id="{27C8C307-441B-D3F6-7AD1-439B1919BF4D}"/>
                </a:ext>
              </a:extLst>
            </p:cNvPr>
            <p:cNvCxnSpPr>
              <a:cxnSpLocks/>
            </p:cNvCxnSpPr>
            <p:nvPr/>
          </p:nvCxnSpPr>
          <p:spPr>
            <a:xfrm>
              <a:off x="1789611" y="4927412"/>
              <a:ext cx="7264328" cy="0"/>
            </a:xfrm>
            <a:prstGeom prst="line">
              <a:avLst/>
            </a:prstGeom>
            <a:ln w="25400">
              <a:solidFill>
                <a:srgbClr val="4BB05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직선 연결선[R] 61">
              <a:extLst>
                <a:ext uri="{FF2B5EF4-FFF2-40B4-BE49-F238E27FC236}">
                  <a16:creationId xmlns:a16="http://schemas.microsoft.com/office/drawing/2014/main" id="{B1F66252-4326-D77B-8579-2F730255F7BE}"/>
                </a:ext>
              </a:extLst>
            </p:cNvPr>
            <p:cNvCxnSpPr>
              <a:cxnSpLocks/>
            </p:cNvCxnSpPr>
            <p:nvPr/>
          </p:nvCxnSpPr>
          <p:spPr>
            <a:xfrm rot="10800000" flipV="1">
              <a:off x="9053939" y="4411451"/>
              <a:ext cx="11421" cy="515961"/>
            </a:xfrm>
            <a:prstGeom prst="line">
              <a:avLst/>
            </a:prstGeom>
            <a:ln w="25400" cap="sq">
              <a:solidFill>
                <a:srgbClr val="4BB053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1260000" y="4414852"/>
            <a:ext cx="1764000" cy="1099"/>
          </a:xfrm>
          <a:prstGeom prst="line">
            <a:avLst/>
          </a:prstGeom>
          <a:ln w="25400">
            <a:solidFill>
              <a:srgbClr val="4BB05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6815465" y="3142390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과거분사구</a:t>
            </a:r>
            <a:endParaRPr lang="en-US" altLang="ko-KR" dirty="0">
              <a:solidFill>
                <a:srgbClr val="4BB053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34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7852266" y="1662143"/>
            <a:ext cx="1368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6823515" y="1688286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동사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37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>
            <a:off x="3347158" y="4437767"/>
            <a:ext cx="848324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3186262" y="4473270"/>
            <a:ext cx="4029792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with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＋</a:t>
            </a:r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목적어＋형용사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 …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가 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~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한 채로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39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8026016" y="4441050"/>
            <a:ext cx="1080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6823515" y="4457446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재귀대명사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3" name="직선 연결선[R] 16">
            <a:extLst>
              <a:ext uri="{FF2B5EF4-FFF2-40B4-BE49-F238E27FC236}">
                <a16:creationId xmlns:a16="http://schemas.microsoft.com/office/drawing/2014/main" id="{C86EB4F4-D9C2-1231-7CD4-F43B1CAAD360}"/>
              </a:ext>
            </a:extLst>
          </p:cNvPr>
          <p:cNvCxnSpPr>
            <a:cxnSpLocks/>
          </p:cNvCxnSpPr>
          <p:nvPr/>
        </p:nvCxnSpPr>
        <p:spPr>
          <a:xfrm>
            <a:off x="4263130" y="4447514"/>
            <a:ext cx="1832870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직선 연결선[R] 16">
            <a:extLst>
              <a:ext uri="{FF2B5EF4-FFF2-40B4-BE49-F238E27FC236}">
                <a16:creationId xmlns:a16="http://schemas.microsoft.com/office/drawing/2014/main" id="{290971C4-1B32-AC8C-A1BB-3AC36E87FD38}"/>
              </a:ext>
            </a:extLst>
          </p:cNvPr>
          <p:cNvCxnSpPr>
            <a:cxnSpLocks/>
          </p:cNvCxnSpPr>
          <p:nvPr/>
        </p:nvCxnSpPr>
        <p:spPr>
          <a:xfrm>
            <a:off x="6171161" y="4437767"/>
            <a:ext cx="848324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648565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i="1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How can I be Korean </a:t>
            </a:r>
            <a:r>
              <a:rPr lang="en-US" altLang="ko-Kore-KR" sz="3600" i="1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if</a:t>
            </a:r>
            <a:r>
              <a:rPr lang="en-US" altLang="ko-Kore-KR" sz="3600" i="1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I have no one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i="1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 ask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{</a:t>
            </a:r>
            <a:r>
              <a:rPr lang="en-US" altLang="ko-Kore-KR" sz="3600" i="1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which kind of rice we used to buy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}] </a:t>
            </a:r>
            <a:r>
              <a:rPr lang="en-US" altLang="ko-Kore-KR" sz="3600" i="1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anymore?”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Adapted from Michelle </a:t>
            </a:r>
            <a:r>
              <a:rPr lang="en-US" altLang="ko-Kore-KR" sz="3600" spc="-150" dirty="0" err="1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Zauner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</a:t>
            </a:r>
            <a:r>
              <a:rPr lang="en-US" altLang="ko-Kore-KR" sz="3600" i="1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Crying in H Mart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p.102</a:t>
            </a:r>
          </a:p>
        </p:txBody>
      </p:sp>
      <p:cxnSp>
        <p:nvCxnSpPr>
          <p:cNvPr id="5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6133795" y="1637398"/>
            <a:ext cx="1188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6945328" y="1643862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to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부정사의 형용사적 용법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B72E7920-93D5-B6FE-9409-A21E24D6A509}"/>
              </a:ext>
            </a:extLst>
          </p:cNvPr>
          <p:cNvGrpSpPr/>
          <p:nvPr/>
        </p:nvGrpSpPr>
        <p:grpSpPr>
          <a:xfrm>
            <a:off x="6763655" y="999378"/>
            <a:ext cx="937027" cy="250670"/>
            <a:chOff x="5508624" y="975874"/>
            <a:chExt cx="594000" cy="217090"/>
          </a:xfrm>
        </p:grpSpPr>
        <p:cxnSp>
          <p:nvCxnSpPr>
            <p:cNvPr id="8" name="직선 연결선[R] 9">
              <a:extLst>
                <a:ext uri="{FF2B5EF4-FFF2-40B4-BE49-F238E27FC236}">
                  <a16:creationId xmlns:a16="http://schemas.microsoft.com/office/drawing/2014/main" id="{3C4DF5EC-FF4F-BEDB-0725-D2894AAC96CB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75874"/>
              <a:ext cx="0" cy="206277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연결선[R] 15">
              <a:extLst>
                <a:ext uri="{FF2B5EF4-FFF2-40B4-BE49-F238E27FC236}">
                  <a16:creationId xmlns:a16="http://schemas.microsoft.com/office/drawing/2014/main" id="{3782362E-2FD2-18F9-9D71-09A11C4EE6B5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연결선[R] 19">
              <a:extLst>
                <a:ext uri="{FF2B5EF4-FFF2-40B4-BE49-F238E27FC236}">
                  <a16:creationId xmlns:a16="http://schemas.microsoft.com/office/drawing/2014/main" id="{17F7689F-504C-2C97-196B-BD40C103FA0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4077209" y="1688448"/>
            <a:ext cx="1683297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접속사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(…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라면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dirty="0">
              <a:solidFill>
                <a:srgbClr val="00B0EF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979998" y="3021562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간접의문문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(ask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의 목적어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2398106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Like the woman in this story, people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with a multicultural identity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sometimes </a:t>
            </a:r>
            <a:r>
              <a:rPr lang="en-US" altLang="ko-Kore-KR" sz="3600" spc="-150" dirty="0">
                <a:solidFill>
                  <a:srgbClr val="EB470C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have problems defining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themselves. However, there are some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advantages to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having a multicultural identity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p.103</a:t>
            </a:r>
          </a:p>
        </p:txBody>
      </p:sp>
      <p:cxnSp>
        <p:nvCxnSpPr>
          <p:cNvPr id="5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6065190" y="1703588"/>
            <a:ext cx="1188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6200214" y="1652830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전치사구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B72E7920-93D5-B6FE-9409-A21E24D6A509}"/>
              </a:ext>
            </a:extLst>
          </p:cNvPr>
          <p:cNvGrpSpPr/>
          <p:nvPr/>
        </p:nvGrpSpPr>
        <p:grpSpPr>
          <a:xfrm>
            <a:off x="6622978" y="996880"/>
            <a:ext cx="1167351" cy="250670"/>
            <a:chOff x="5508624" y="975874"/>
            <a:chExt cx="594000" cy="217090"/>
          </a:xfrm>
        </p:grpSpPr>
        <p:cxnSp>
          <p:nvCxnSpPr>
            <p:cNvPr id="8" name="직선 연결선[R] 9">
              <a:extLst>
                <a:ext uri="{FF2B5EF4-FFF2-40B4-BE49-F238E27FC236}">
                  <a16:creationId xmlns:a16="http://schemas.microsoft.com/office/drawing/2014/main" id="{3C4DF5EC-FF4F-BEDB-0725-D2894AAC96CB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75874"/>
              <a:ext cx="0" cy="206277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연결선[R] 15">
              <a:extLst>
                <a:ext uri="{FF2B5EF4-FFF2-40B4-BE49-F238E27FC236}">
                  <a16:creationId xmlns:a16="http://schemas.microsoft.com/office/drawing/2014/main" id="{3782362E-2FD2-18F9-9D71-09A11C4EE6B5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연결선[R] 19">
              <a:extLst>
                <a:ext uri="{FF2B5EF4-FFF2-40B4-BE49-F238E27FC236}">
                  <a16:creationId xmlns:a16="http://schemas.microsoft.com/office/drawing/2014/main" id="{17F7689F-504C-2C97-196B-BD40C103FA0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6659190" y="3006651"/>
            <a:ext cx="3036661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have a problem v-</a:t>
            </a:r>
            <a:r>
              <a:rPr lang="en-US" altLang="ko-KR" dirty="0" err="1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ing</a:t>
            </a:r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 …</a:t>
            </a:r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하는 데 어려움을 겪다</a:t>
            </a:r>
            <a:endParaRPr lang="en-US" altLang="ko-KR" dirty="0">
              <a:solidFill>
                <a:srgbClr val="EB470C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3499739" y="5773445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동명사구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전치사 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to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의 목적어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66868545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53997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People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with a multicultural identity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naturally gain the ability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 recognize cultural differences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They can fill the gap between cultures and easily adapt to cross-cultural situations.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p.103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16695F2-9951-E1F8-8A23-BB93C1DD1002}"/>
              </a:ext>
            </a:extLst>
          </p:cNvPr>
          <p:cNvSpPr txBox="1"/>
          <p:nvPr/>
        </p:nvSpPr>
        <p:spPr>
          <a:xfrm>
            <a:off x="7547099" y="4480715"/>
            <a:ext cx="160120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F0"/>
                </a:solidFill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(can)</a:t>
            </a:r>
            <a:endParaRPr lang="ko-Kore-KR" altLang="en-US" dirty="0">
              <a:solidFill>
                <a:srgbClr val="00B0F0"/>
              </a:solidFill>
              <a:effectLst/>
              <a:latin typeface="Calibri" panose="020F0502020204030204" pitchFamily="34" charset="0"/>
              <a:ea typeface="Noto Sans KR" panose="020B0500000000000000" pitchFamily="34" charset="-128"/>
              <a:cs typeface="Calibri" panose="020F0502020204030204" pitchFamily="34" charset="0"/>
            </a:endParaRPr>
          </a:p>
        </p:txBody>
      </p:sp>
      <p:grpSp>
        <p:nvGrpSpPr>
          <p:cNvPr id="10" name="그룹 9">
            <a:extLst>
              <a:ext uri="{FF2B5EF4-FFF2-40B4-BE49-F238E27FC236}">
                <a16:creationId xmlns:a16="http://schemas.microsoft.com/office/drawing/2014/main" id="{F62F17DF-B53A-6C3E-C746-6E67D730EF75}"/>
              </a:ext>
            </a:extLst>
          </p:cNvPr>
          <p:cNvGrpSpPr/>
          <p:nvPr/>
        </p:nvGrpSpPr>
        <p:grpSpPr>
          <a:xfrm>
            <a:off x="8142492" y="4322484"/>
            <a:ext cx="408267" cy="212256"/>
            <a:chOff x="9960619" y="3011228"/>
            <a:chExt cx="408267" cy="212256"/>
          </a:xfrm>
        </p:grpSpPr>
        <p:cxnSp>
          <p:nvCxnSpPr>
            <p:cNvPr id="12" name="직선 연결선[R] 50">
              <a:extLst>
                <a:ext uri="{FF2B5EF4-FFF2-40B4-BE49-F238E27FC236}">
                  <a16:creationId xmlns:a16="http://schemas.microsoft.com/office/drawing/2014/main" id="{9D1D3C47-5050-AFF5-799C-FB32D9C6306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960619" y="3011228"/>
              <a:ext cx="212256" cy="211798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직선 연결선[R] 55">
              <a:extLst>
                <a:ext uri="{FF2B5EF4-FFF2-40B4-BE49-F238E27FC236}">
                  <a16:creationId xmlns:a16="http://schemas.microsoft.com/office/drawing/2014/main" id="{63200B2B-B0A3-5C43-8B6D-EFCCA108CFB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10156859" y="3011457"/>
              <a:ext cx="212256" cy="211798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4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1259998" y="1659627"/>
            <a:ext cx="1188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1371654" y="1614293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전치사구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16" name="그룹 15">
            <a:extLst>
              <a:ext uri="{FF2B5EF4-FFF2-40B4-BE49-F238E27FC236}">
                <a16:creationId xmlns:a16="http://schemas.microsoft.com/office/drawing/2014/main" id="{B72E7920-93D5-B6FE-9409-A21E24D6A509}"/>
              </a:ext>
            </a:extLst>
          </p:cNvPr>
          <p:cNvGrpSpPr/>
          <p:nvPr/>
        </p:nvGrpSpPr>
        <p:grpSpPr>
          <a:xfrm>
            <a:off x="1817786" y="952919"/>
            <a:ext cx="1122638" cy="250670"/>
            <a:chOff x="5508624" y="975874"/>
            <a:chExt cx="594000" cy="217090"/>
          </a:xfrm>
        </p:grpSpPr>
        <p:cxnSp>
          <p:nvCxnSpPr>
            <p:cNvPr id="17" name="직선 연결선[R] 9">
              <a:extLst>
                <a:ext uri="{FF2B5EF4-FFF2-40B4-BE49-F238E27FC236}">
                  <a16:creationId xmlns:a16="http://schemas.microsoft.com/office/drawing/2014/main" id="{3C4DF5EC-FF4F-BEDB-0725-D2894AAC96CB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75874"/>
              <a:ext cx="0" cy="206277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직선 연결선[R] 15">
              <a:extLst>
                <a:ext uri="{FF2B5EF4-FFF2-40B4-BE49-F238E27FC236}">
                  <a16:creationId xmlns:a16="http://schemas.microsoft.com/office/drawing/2014/main" id="{3782362E-2FD2-18F9-9D71-09A11C4EE6B5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직선 연결선[R] 19">
              <a:extLst>
                <a:ext uri="{FF2B5EF4-FFF2-40B4-BE49-F238E27FC236}">
                  <a16:creationId xmlns:a16="http://schemas.microsoft.com/office/drawing/2014/main" id="{17F7689F-504C-2C97-196B-BD40C103FA0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0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2054982" y="3059447"/>
            <a:ext cx="1656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3451637" y="3031200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to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부정사의 </a:t>
            </a:r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형용사적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용법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23" name="그룹 22">
            <a:extLst>
              <a:ext uri="{FF2B5EF4-FFF2-40B4-BE49-F238E27FC236}">
                <a16:creationId xmlns:a16="http://schemas.microsoft.com/office/drawing/2014/main" id="{B72E7920-93D5-B6FE-9409-A21E24D6A509}"/>
              </a:ext>
            </a:extLst>
          </p:cNvPr>
          <p:cNvGrpSpPr/>
          <p:nvPr/>
        </p:nvGrpSpPr>
        <p:grpSpPr>
          <a:xfrm>
            <a:off x="3026924" y="2350896"/>
            <a:ext cx="1123735" cy="250670"/>
            <a:chOff x="5508624" y="975874"/>
            <a:chExt cx="594000" cy="217090"/>
          </a:xfrm>
        </p:grpSpPr>
        <p:cxnSp>
          <p:nvCxnSpPr>
            <p:cNvPr id="24" name="직선 연결선[R] 9">
              <a:extLst>
                <a:ext uri="{FF2B5EF4-FFF2-40B4-BE49-F238E27FC236}">
                  <a16:creationId xmlns:a16="http://schemas.microsoft.com/office/drawing/2014/main" id="{3C4DF5EC-FF4F-BEDB-0725-D2894AAC96CB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75874"/>
              <a:ext cx="0" cy="206277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직선 연결선[R] 15">
              <a:extLst>
                <a:ext uri="{FF2B5EF4-FFF2-40B4-BE49-F238E27FC236}">
                  <a16:creationId xmlns:a16="http://schemas.microsoft.com/office/drawing/2014/main" id="{3782362E-2FD2-18F9-9D71-09A11C4EE6B5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[R] 19">
              <a:extLst>
                <a:ext uri="{FF2B5EF4-FFF2-40B4-BE49-F238E27FC236}">
                  <a16:creationId xmlns:a16="http://schemas.microsoft.com/office/drawing/2014/main" id="{17F7689F-504C-2C97-196B-BD40C103FA0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7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2844807" y="4413844"/>
            <a:ext cx="396000" cy="1255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1259998" y="5305468"/>
            <a:ext cx="972000" cy="1255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572543" y="4634880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병렬 연결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30" name="그룹 29">
            <a:extLst>
              <a:ext uri="{FF2B5EF4-FFF2-40B4-BE49-F238E27FC236}">
                <a16:creationId xmlns:a16="http://schemas.microsoft.com/office/drawing/2014/main" id="{2885C64E-AC8A-A8BF-B180-71FA5BE7A9F1}"/>
              </a:ext>
            </a:extLst>
          </p:cNvPr>
          <p:cNvGrpSpPr/>
          <p:nvPr/>
        </p:nvGrpSpPr>
        <p:grpSpPr>
          <a:xfrm rot="5400000">
            <a:off x="1476314" y="4957103"/>
            <a:ext cx="455420" cy="241312"/>
            <a:chOff x="2012804" y="6243835"/>
            <a:chExt cx="912118" cy="263497"/>
          </a:xfrm>
        </p:grpSpPr>
        <p:cxnSp>
          <p:nvCxnSpPr>
            <p:cNvPr id="31" name="직선 연결선 30">
              <a:extLst>
                <a:ext uri="{FF2B5EF4-FFF2-40B4-BE49-F238E27FC236}">
                  <a16:creationId xmlns:a16="http://schemas.microsoft.com/office/drawing/2014/main" id="{5FD5D06C-63E0-CDE6-0714-1179580C5694}"/>
                </a:ext>
              </a:extLst>
            </p:cNvPr>
            <p:cNvCxnSpPr/>
            <p:nvPr/>
          </p:nvCxnSpPr>
          <p:spPr>
            <a:xfrm>
              <a:off x="2012804" y="6243835"/>
              <a:ext cx="0" cy="263497"/>
            </a:xfrm>
            <a:prstGeom prst="line">
              <a:avLst/>
            </a:prstGeom>
            <a:ln w="28575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직선 연결선 32">
              <a:extLst>
                <a:ext uri="{FF2B5EF4-FFF2-40B4-BE49-F238E27FC236}">
                  <a16:creationId xmlns:a16="http://schemas.microsoft.com/office/drawing/2014/main" id="{EAF677C6-42D9-9E6E-1086-50C38A5787E1}"/>
                </a:ext>
              </a:extLst>
            </p:cNvPr>
            <p:cNvCxnSpPr/>
            <p:nvPr/>
          </p:nvCxnSpPr>
          <p:spPr>
            <a:xfrm>
              <a:off x="2013515" y="6498454"/>
              <a:ext cx="911407" cy="0"/>
            </a:xfrm>
            <a:prstGeom prst="line">
              <a:avLst/>
            </a:prstGeom>
            <a:ln w="28575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그룹 33">
            <a:extLst>
              <a:ext uri="{FF2B5EF4-FFF2-40B4-BE49-F238E27FC236}">
                <a16:creationId xmlns:a16="http://schemas.microsoft.com/office/drawing/2014/main" id="{A8FAC303-A5A5-0B6A-64B6-4B0F15243A61}"/>
              </a:ext>
            </a:extLst>
          </p:cNvPr>
          <p:cNvGrpSpPr/>
          <p:nvPr/>
        </p:nvGrpSpPr>
        <p:grpSpPr>
          <a:xfrm flipH="1">
            <a:off x="2803247" y="4413845"/>
            <a:ext cx="230577" cy="399230"/>
            <a:chOff x="2012804" y="6243835"/>
            <a:chExt cx="912118" cy="263497"/>
          </a:xfrm>
        </p:grpSpPr>
        <p:cxnSp>
          <p:nvCxnSpPr>
            <p:cNvPr id="35" name="직선 연결선 34">
              <a:extLst>
                <a:ext uri="{FF2B5EF4-FFF2-40B4-BE49-F238E27FC236}">
                  <a16:creationId xmlns:a16="http://schemas.microsoft.com/office/drawing/2014/main" id="{E4FE639B-5324-AA2D-D62B-7942FB23B08B}"/>
                </a:ext>
              </a:extLst>
            </p:cNvPr>
            <p:cNvCxnSpPr/>
            <p:nvPr/>
          </p:nvCxnSpPr>
          <p:spPr>
            <a:xfrm>
              <a:off x="2012804" y="6243835"/>
              <a:ext cx="0" cy="263497"/>
            </a:xfrm>
            <a:prstGeom prst="line">
              <a:avLst/>
            </a:prstGeom>
            <a:ln w="28575">
              <a:solidFill>
                <a:srgbClr val="23BBF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직선 연결선 35">
              <a:extLst>
                <a:ext uri="{FF2B5EF4-FFF2-40B4-BE49-F238E27FC236}">
                  <a16:creationId xmlns:a16="http://schemas.microsoft.com/office/drawing/2014/main" id="{5015226C-7DC0-F634-0653-608A67A75C9B}"/>
                </a:ext>
              </a:extLst>
            </p:cNvPr>
            <p:cNvCxnSpPr/>
            <p:nvPr/>
          </p:nvCxnSpPr>
          <p:spPr>
            <a:xfrm>
              <a:off x="2013515" y="6498454"/>
              <a:ext cx="911407" cy="0"/>
            </a:xfrm>
            <a:prstGeom prst="line">
              <a:avLst/>
            </a:prstGeom>
            <a:ln w="28575">
              <a:solidFill>
                <a:srgbClr val="23BBF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9061534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59999" y="540000"/>
            <a:ext cx="8502565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For example, a Korean American may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feel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attached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to their Korean cultural identity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when playing </a:t>
            </a:r>
            <a:r>
              <a:rPr lang="en-US" altLang="ko-Kore-KR" sz="3600" i="1" spc="-150" dirty="0" err="1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yunnori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on </a:t>
            </a:r>
            <a:r>
              <a:rPr lang="en-US" altLang="ko-Kore-KR" sz="3600" spc="-150" dirty="0" err="1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Chuseok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a Korean holiday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{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similar to Thanksgiving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}]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p.103</a:t>
            </a:r>
          </a:p>
        </p:txBody>
      </p:sp>
      <p:cxnSp>
        <p:nvCxnSpPr>
          <p:cNvPr id="5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1259999" y="5813537"/>
            <a:ext cx="2196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6923721" y="3634835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형용사구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B72E7920-93D5-B6FE-9409-A21E24D6A509}"/>
              </a:ext>
            </a:extLst>
          </p:cNvPr>
          <p:cNvGrpSpPr/>
          <p:nvPr/>
        </p:nvGrpSpPr>
        <p:grpSpPr>
          <a:xfrm>
            <a:off x="6951819" y="3738980"/>
            <a:ext cx="1134346" cy="250670"/>
            <a:chOff x="5508624" y="975874"/>
            <a:chExt cx="594000" cy="217090"/>
          </a:xfrm>
        </p:grpSpPr>
        <p:cxnSp>
          <p:nvCxnSpPr>
            <p:cNvPr id="8" name="직선 연결선[R] 9">
              <a:extLst>
                <a:ext uri="{FF2B5EF4-FFF2-40B4-BE49-F238E27FC236}">
                  <a16:creationId xmlns:a16="http://schemas.microsoft.com/office/drawing/2014/main" id="{3C4DF5EC-FF4F-BEDB-0725-D2894AAC96CB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75874"/>
              <a:ext cx="0" cy="206277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연결선[R] 15">
              <a:extLst>
                <a:ext uri="{FF2B5EF4-FFF2-40B4-BE49-F238E27FC236}">
                  <a16:creationId xmlns:a16="http://schemas.microsoft.com/office/drawing/2014/main" id="{3782362E-2FD2-18F9-9D71-09A11C4EE6B5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연결선[R] 19">
              <a:extLst>
                <a:ext uri="{FF2B5EF4-FFF2-40B4-BE49-F238E27FC236}">
                  <a16:creationId xmlns:a16="http://schemas.microsoft.com/office/drawing/2014/main" id="{17F7689F-504C-2C97-196B-BD40C103FA0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3199191" y="4427949"/>
            <a:ext cx="1440000" cy="1255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4824390" y="4416356"/>
            <a:ext cx="4500000" cy="1255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3199191" y="4471005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=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2885C64E-AC8A-A8BF-B180-71FA5BE7A9F1}"/>
              </a:ext>
            </a:extLst>
          </p:cNvPr>
          <p:cNvGrpSpPr/>
          <p:nvPr/>
        </p:nvGrpSpPr>
        <p:grpSpPr>
          <a:xfrm>
            <a:off x="3931289" y="4437279"/>
            <a:ext cx="733332" cy="198713"/>
            <a:chOff x="2012804" y="6243835"/>
            <a:chExt cx="912118" cy="263497"/>
          </a:xfrm>
        </p:grpSpPr>
        <p:cxnSp>
          <p:nvCxnSpPr>
            <p:cNvPr id="16" name="직선 연결선 15">
              <a:extLst>
                <a:ext uri="{FF2B5EF4-FFF2-40B4-BE49-F238E27FC236}">
                  <a16:creationId xmlns:a16="http://schemas.microsoft.com/office/drawing/2014/main" id="{5FD5D06C-63E0-CDE6-0714-1179580C5694}"/>
                </a:ext>
              </a:extLst>
            </p:cNvPr>
            <p:cNvCxnSpPr/>
            <p:nvPr/>
          </p:nvCxnSpPr>
          <p:spPr>
            <a:xfrm>
              <a:off x="2012804" y="6243835"/>
              <a:ext cx="0" cy="263497"/>
            </a:xfrm>
            <a:prstGeom prst="line">
              <a:avLst/>
            </a:prstGeom>
            <a:ln w="28575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직선 연결선 16">
              <a:extLst>
                <a:ext uri="{FF2B5EF4-FFF2-40B4-BE49-F238E27FC236}">
                  <a16:creationId xmlns:a16="http://schemas.microsoft.com/office/drawing/2014/main" id="{EAF677C6-42D9-9E6E-1086-50C38A5787E1}"/>
                </a:ext>
              </a:extLst>
            </p:cNvPr>
            <p:cNvCxnSpPr/>
            <p:nvPr/>
          </p:nvCxnSpPr>
          <p:spPr>
            <a:xfrm>
              <a:off x="2013515" y="6498454"/>
              <a:ext cx="911407" cy="0"/>
            </a:xfrm>
            <a:prstGeom prst="line">
              <a:avLst/>
            </a:prstGeom>
            <a:ln w="28575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그룹 17">
            <a:extLst>
              <a:ext uri="{FF2B5EF4-FFF2-40B4-BE49-F238E27FC236}">
                <a16:creationId xmlns:a16="http://schemas.microsoft.com/office/drawing/2014/main" id="{A8FAC303-A5A5-0B6A-64B6-4B0F15243A61}"/>
              </a:ext>
            </a:extLst>
          </p:cNvPr>
          <p:cNvGrpSpPr/>
          <p:nvPr/>
        </p:nvGrpSpPr>
        <p:grpSpPr>
          <a:xfrm flipH="1">
            <a:off x="5207857" y="4416356"/>
            <a:ext cx="1082999" cy="219636"/>
            <a:chOff x="2012804" y="6243835"/>
            <a:chExt cx="912118" cy="263497"/>
          </a:xfrm>
        </p:grpSpPr>
        <p:cxnSp>
          <p:nvCxnSpPr>
            <p:cNvPr id="19" name="직선 연결선 18">
              <a:extLst>
                <a:ext uri="{FF2B5EF4-FFF2-40B4-BE49-F238E27FC236}">
                  <a16:creationId xmlns:a16="http://schemas.microsoft.com/office/drawing/2014/main" id="{E4FE639B-5324-AA2D-D62B-7942FB23B08B}"/>
                </a:ext>
              </a:extLst>
            </p:cNvPr>
            <p:cNvCxnSpPr/>
            <p:nvPr/>
          </p:nvCxnSpPr>
          <p:spPr>
            <a:xfrm>
              <a:off x="2012804" y="6243835"/>
              <a:ext cx="0" cy="263497"/>
            </a:xfrm>
            <a:prstGeom prst="line">
              <a:avLst/>
            </a:prstGeom>
            <a:ln w="28575">
              <a:solidFill>
                <a:srgbClr val="23BBF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직선 연결선 19">
              <a:extLst>
                <a:ext uri="{FF2B5EF4-FFF2-40B4-BE49-F238E27FC236}">
                  <a16:creationId xmlns:a16="http://schemas.microsoft.com/office/drawing/2014/main" id="{5015226C-7DC0-F634-0653-608A67A75C9B}"/>
                </a:ext>
              </a:extLst>
            </p:cNvPr>
            <p:cNvCxnSpPr/>
            <p:nvPr/>
          </p:nvCxnSpPr>
          <p:spPr>
            <a:xfrm>
              <a:off x="2013515" y="6498454"/>
              <a:ext cx="911407" cy="0"/>
            </a:xfrm>
            <a:prstGeom prst="line">
              <a:avLst/>
            </a:prstGeom>
            <a:ln w="28575">
              <a:solidFill>
                <a:srgbClr val="23BBF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7434840" y="1637904"/>
            <a:ext cx="2475545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애착을 느끼다</a:t>
            </a:r>
            <a:endParaRPr lang="ko-Kore-KR" altLang="en-US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6253614" y="3032038"/>
            <a:ext cx="4285129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접속사가 생략되지 않은 </a:t>
            </a:r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분사구문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때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5051459" y="4433363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동격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7562880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However, they will feel attached to their American cultural identity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when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they watch a parade on Thanksgiving Day.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p.103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5342603" y="3059668"/>
            <a:ext cx="1821122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접속사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(…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할 때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dirty="0">
              <a:solidFill>
                <a:srgbClr val="00B0EF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0479654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254563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Our cultural identity helps us to understand ourselves and our place in the world.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p.104</a:t>
            </a:r>
          </a:p>
        </p:txBody>
      </p:sp>
      <p:cxnSp>
        <p:nvCxnSpPr>
          <p:cNvPr id="5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>
            <a:off x="4696536" y="1688797"/>
            <a:ext cx="855852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4472116" y="1711205"/>
            <a:ext cx="430056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help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＋목적어＋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(to-)v: …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가 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~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하도록 돕다 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7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1298916" y="3017872"/>
            <a:ext cx="1512000" cy="6464"/>
          </a:xfrm>
          <a:prstGeom prst="line">
            <a:avLst/>
          </a:prstGeom>
          <a:ln w="25400">
            <a:solidFill>
              <a:srgbClr val="4BB05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316264" y="3067703"/>
            <a:ext cx="3497781" cy="369332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재귀대명사</a:t>
            </a:r>
            <a:endParaRPr lang="en-US" altLang="ko-KR" dirty="0">
              <a:solidFill>
                <a:srgbClr val="4BB053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3" name="직선 연결선[R] 16">
            <a:extLst>
              <a:ext uri="{FF2B5EF4-FFF2-40B4-BE49-F238E27FC236}">
                <a16:creationId xmlns:a16="http://schemas.microsoft.com/office/drawing/2014/main" id="{94C29225-8219-3864-7C0B-0C67945FC81F}"/>
              </a:ext>
            </a:extLst>
          </p:cNvPr>
          <p:cNvCxnSpPr>
            <a:cxnSpLocks/>
          </p:cNvCxnSpPr>
          <p:nvPr/>
        </p:nvCxnSpPr>
        <p:spPr>
          <a:xfrm>
            <a:off x="5668074" y="1688797"/>
            <a:ext cx="427926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직선 연결선[R] 16">
            <a:extLst>
              <a:ext uri="{FF2B5EF4-FFF2-40B4-BE49-F238E27FC236}">
                <a16:creationId xmlns:a16="http://schemas.microsoft.com/office/drawing/2014/main" id="{D8DE25BA-1347-9683-417C-BAD946CDB614}"/>
              </a:ext>
            </a:extLst>
          </p:cNvPr>
          <p:cNvCxnSpPr>
            <a:cxnSpLocks/>
          </p:cNvCxnSpPr>
          <p:nvPr/>
        </p:nvCxnSpPr>
        <p:spPr>
          <a:xfrm>
            <a:off x="6197546" y="1688797"/>
            <a:ext cx="2296005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4534023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Food can be a powerful connection to our cultural identity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because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it involves cultural traditions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that get passed down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from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one person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another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p.104</a:t>
            </a:r>
          </a:p>
        </p:txBody>
      </p:sp>
      <p:cxnSp>
        <p:nvCxnSpPr>
          <p:cNvPr id="5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1260000" y="4416054"/>
            <a:ext cx="1620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2245988" y="4401105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주격 관계대명사절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B72E7920-93D5-B6FE-9409-A21E24D6A509}"/>
              </a:ext>
            </a:extLst>
          </p:cNvPr>
          <p:cNvGrpSpPr/>
          <p:nvPr/>
        </p:nvGrpSpPr>
        <p:grpSpPr>
          <a:xfrm>
            <a:off x="2070000" y="3720140"/>
            <a:ext cx="1264871" cy="250670"/>
            <a:chOff x="5508624" y="975874"/>
            <a:chExt cx="594000" cy="217090"/>
          </a:xfrm>
        </p:grpSpPr>
        <p:cxnSp>
          <p:nvCxnSpPr>
            <p:cNvPr id="8" name="직선 연결선[R] 9">
              <a:extLst>
                <a:ext uri="{FF2B5EF4-FFF2-40B4-BE49-F238E27FC236}">
                  <a16:creationId xmlns:a16="http://schemas.microsoft.com/office/drawing/2014/main" id="{3C4DF5EC-FF4F-BEDB-0725-D2894AAC96CB}"/>
                </a:ext>
              </a:extLst>
            </p:cNvPr>
            <p:cNvCxnSpPr>
              <a:cxnSpLocks/>
            </p:cNvCxnSpPr>
            <p:nvPr/>
          </p:nvCxnSpPr>
          <p:spPr>
            <a:xfrm>
              <a:off x="6098504" y="975874"/>
              <a:ext cx="0" cy="206277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연결선[R] 15">
              <a:extLst>
                <a:ext uri="{FF2B5EF4-FFF2-40B4-BE49-F238E27FC236}">
                  <a16:creationId xmlns:a16="http://schemas.microsoft.com/office/drawing/2014/main" id="{3782362E-2FD2-18F9-9D71-09A11C4EE6B5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연결선[R] 19">
              <a:extLst>
                <a:ext uri="{FF2B5EF4-FFF2-40B4-BE49-F238E27FC236}">
                  <a16:creationId xmlns:a16="http://schemas.microsoft.com/office/drawing/2014/main" id="{17F7689F-504C-2C97-196B-BD40C103FA0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3662642" y="3016733"/>
            <a:ext cx="1961282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접속사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(… 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때문에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dirty="0">
              <a:solidFill>
                <a:srgbClr val="00B0EF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6514602" y="4401105"/>
            <a:ext cx="3194173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from A to B: A</a:t>
            </a:r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에서 </a:t>
            </a:r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B</a:t>
            </a:r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까지</a:t>
            </a:r>
            <a:endParaRPr lang="ko-Kore-KR" altLang="en-US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4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7172943" y="3016733"/>
            <a:ext cx="1260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1345540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People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with a multicultural identity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for example, may feel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that their favorite dishes help them define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823687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who they are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p.104</a:t>
            </a:r>
          </a:p>
        </p:txBody>
      </p:sp>
      <p:cxnSp>
        <p:nvCxnSpPr>
          <p:cNvPr id="5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1259998" y="1650835"/>
            <a:ext cx="1188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1412950" y="1632591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전치사구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B72E7920-93D5-B6FE-9409-A21E24D6A509}"/>
              </a:ext>
            </a:extLst>
          </p:cNvPr>
          <p:cNvGrpSpPr/>
          <p:nvPr/>
        </p:nvGrpSpPr>
        <p:grpSpPr>
          <a:xfrm>
            <a:off x="1817786" y="944127"/>
            <a:ext cx="1032990" cy="250670"/>
            <a:chOff x="5508624" y="975874"/>
            <a:chExt cx="594000" cy="217090"/>
          </a:xfrm>
        </p:grpSpPr>
        <p:cxnSp>
          <p:nvCxnSpPr>
            <p:cNvPr id="8" name="직선 연결선[R] 9">
              <a:extLst>
                <a:ext uri="{FF2B5EF4-FFF2-40B4-BE49-F238E27FC236}">
                  <a16:creationId xmlns:a16="http://schemas.microsoft.com/office/drawing/2014/main" id="{3C4DF5EC-FF4F-BEDB-0725-D2894AAC96CB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75874"/>
              <a:ext cx="0" cy="206277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연결선[R] 15">
              <a:extLst>
                <a:ext uri="{FF2B5EF4-FFF2-40B4-BE49-F238E27FC236}">
                  <a16:creationId xmlns:a16="http://schemas.microsoft.com/office/drawing/2014/main" id="{3782362E-2FD2-18F9-9D71-09A11C4EE6B5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연결선[R] 19">
              <a:extLst>
                <a:ext uri="{FF2B5EF4-FFF2-40B4-BE49-F238E27FC236}">
                  <a16:creationId xmlns:a16="http://schemas.microsoft.com/office/drawing/2014/main" id="{17F7689F-504C-2C97-196B-BD40C103FA0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3851349" y="3059668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명사절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(feel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의 목적어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2790524" y="4461230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823687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간접의문문</a:t>
            </a:r>
            <a:r>
              <a:rPr lang="en-US" altLang="ko-KR" dirty="0">
                <a:solidFill>
                  <a:srgbClr val="823687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(define</a:t>
            </a:r>
            <a:r>
              <a:rPr lang="ko-KR" altLang="en-US" dirty="0">
                <a:solidFill>
                  <a:srgbClr val="823687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의 목적어</a:t>
            </a:r>
            <a:r>
              <a:rPr lang="en-US" altLang="ko-KR" dirty="0">
                <a:solidFill>
                  <a:srgbClr val="823687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dirty="0">
              <a:solidFill>
                <a:srgbClr val="823687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368EE0B-51A7-CB3D-4B21-916C2AD9A35E}"/>
              </a:ext>
            </a:extLst>
          </p:cNvPr>
          <p:cNvSpPr txBox="1"/>
          <p:nvPr/>
        </p:nvSpPr>
        <p:spPr>
          <a:xfrm>
            <a:off x="7776283" y="3026213"/>
            <a:ext cx="2718764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help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＋목적어＋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(to-)v: …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가 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~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하도록 돕다</a:t>
            </a:r>
            <a:endParaRPr lang="en-US" altLang="ko-KR" dirty="0">
              <a:solidFill>
                <a:srgbClr val="4BB053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" name="직선 연결선[R] 16">
            <a:extLst>
              <a:ext uri="{FF2B5EF4-FFF2-40B4-BE49-F238E27FC236}">
                <a16:creationId xmlns:a16="http://schemas.microsoft.com/office/drawing/2014/main" id="{D0C57E0A-33F9-0610-5975-75755AE839B5}"/>
              </a:ext>
            </a:extLst>
          </p:cNvPr>
          <p:cNvCxnSpPr>
            <a:cxnSpLocks/>
          </p:cNvCxnSpPr>
          <p:nvPr/>
        </p:nvCxnSpPr>
        <p:spPr>
          <a:xfrm>
            <a:off x="8630032" y="3026213"/>
            <a:ext cx="767015" cy="0"/>
          </a:xfrm>
          <a:prstGeom prst="line">
            <a:avLst/>
          </a:prstGeom>
          <a:ln w="25400">
            <a:solidFill>
              <a:srgbClr val="4BB05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" name="직선 연결선[R] 16">
            <a:extLst>
              <a:ext uri="{FF2B5EF4-FFF2-40B4-BE49-F238E27FC236}">
                <a16:creationId xmlns:a16="http://schemas.microsoft.com/office/drawing/2014/main" id="{D654B4F8-3E16-022F-381F-FF405FEC757A}"/>
              </a:ext>
            </a:extLst>
          </p:cNvPr>
          <p:cNvCxnSpPr>
            <a:cxnSpLocks/>
          </p:cNvCxnSpPr>
          <p:nvPr/>
        </p:nvCxnSpPr>
        <p:spPr>
          <a:xfrm>
            <a:off x="1259998" y="4406755"/>
            <a:ext cx="898740" cy="0"/>
          </a:xfrm>
          <a:prstGeom prst="line">
            <a:avLst/>
          </a:prstGeom>
          <a:ln w="25400">
            <a:solidFill>
              <a:srgbClr val="4BB05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직선 연결선[R] 16">
            <a:extLst>
              <a:ext uri="{FF2B5EF4-FFF2-40B4-BE49-F238E27FC236}">
                <a16:creationId xmlns:a16="http://schemas.microsoft.com/office/drawing/2014/main" id="{0028A53F-D017-B1CA-439B-0947F21A987A}"/>
              </a:ext>
            </a:extLst>
          </p:cNvPr>
          <p:cNvCxnSpPr>
            <a:cxnSpLocks/>
          </p:cNvCxnSpPr>
          <p:nvPr/>
        </p:nvCxnSpPr>
        <p:spPr>
          <a:xfrm>
            <a:off x="2251574" y="4406755"/>
            <a:ext cx="1047807" cy="0"/>
          </a:xfrm>
          <a:prstGeom prst="line">
            <a:avLst/>
          </a:prstGeom>
          <a:ln w="25400">
            <a:solidFill>
              <a:srgbClr val="4BB05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139251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59999" y="540000"/>
            <a:ext cx="8596177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However, it is developed further every time we interact socially. These interactions may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take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place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with individuals—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such as family members, friends, and teachers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—or in formal or informal groups.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p.100</a:t>
            </a:r>
          </a:p>
        </p:txBody>
      </p:sp>
      <p:cxnSp>
        <p:nvCxnSpPr>
          <p:cNvPr id="9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6705599" y="1669866"/>
            <a:ext cx="1764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1272819" y="4434634"/>
            <a:ext cx="2592000" cy="1255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4375539" y="5316076"/>
            <a:ext cx="4680000" cy="1255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2971282" y="4746717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병렬 연결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2885C64E-AC8A-A8BF-B180-71FA5BE7A9F1}"/>
              </a:ext>
            </a:extLst>
          </p:cNvPr>
          <p:cNvGrpSpPr/>
          <p:nvPr/>
        </p:nvGrpSpPr>
        <p:grpSpPr>
          <a:xfrm>
            <a:off x="2381439" y="4443964"/>
            <a:ext cx="1796114" cy="531925"/>
            <a:chOff x="2012804" y="6243835"/>
            <a:chExt cx="912118" cy="263497"/>
          </a:xfrm>
        </p:grpSpPr>
        <p:cxnSp>
          <p:nvCxnSpPr>
            <p:cNvPr id="20" name="직선 연결선 19">
              <a:extLst>
                <a:ext uri="{FF2B5EF4-FFF2-40B4-BE49-F238E27FC236}">
                  <a16:creationId xmlns:a16="http://schemas.microsoft.com/office/drawing/2014/main" id="{5FD5D06C-63E0-CDE6-0714-1179580C5694}"/>
                </a:ext>
              </a:extLst>
            </p:cNvPr>
            <p:cNvCxnSpPr/>
            <p:nvPr/>
          </p:nvCxnSpPr>
          <p:spPr>
            <a:xfrm>
              <a:off x="2012804" y="6243835"/>
              <a:ext cx="0" cy="263497"/>
            </a:xfrm>
            <a:prstGeom prst="line">
              <a:avLst/>
            </a:prstGeom>
            <a:ln w="28575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직선 연결선 20">
              <a:extLst>
                <a:ext uri="{FF2B5EF4-FFF2-40B4-BE49-F238E27FC236}">
                  <a16:creationId xmlns:a16="http://schemas.microsoft.com/office/drawing/2014/main" id="{EAF677C6-42D9-9E6E-1086-50C38A5787E1}"/>
                </a:ext>
              </a:extLst>
            </p:cNvPr>
            <p:cNvCxnSpPr/>
            <p:nvPr/>
          </p:nvCxnSpPr>
          <p:spPr>
            <a:xfrm>
              <a:off x="2013515" y="6498454"/>
              <a:ext cx="911407" cy="0"/>
            </a:xfrm>
            <a:prstGeom prst="line">
              <a:avLst/>
            </a:prstGeom>
            <a:ln w="28575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그룹 22">
            <a:extLst>
              <a:ext uri="{FF2B5EF4-FFF2-40B4-BE49-F238E27FC236}">
                <a16:creationId xmlns:a16="http://schemas.microsoft.com/office/drawing/2014/main" id="{A8FAC303-A5A5-0B6A-64B6-4B0F15243A61}"/>
              </a:ext>
            </a:extLst>
          </p:cNvPr>
          <p:cNvGrpSpPr/>
          <p:nvPr/>
        </p:nvGrpSpPr>
        <p:grpSpPr>
          <a:xfrm rot="16200000" flipH="1">
            <a:off x="5972150" y="4292919"/>
            <a:ext cx="356769" cy="1686857"/>
            <a:chOff x="2012804" y="6243835"/>
            <a:chExt cx="912122" cy="263497"/>
          </a:xfrm>
        </p:grpSpPr>
        <p:cxnSp>
          <p:nvCxnSpPr>
            <p:cNvPr id="24" name="직선 연결선 23">
              <a:extLst>
                <a:ext uri="{FF2B5EF4-FFF2-40B4-BE49-F238E27FC236}">
                  <a16:creationId xmlns:a16="http://schemas.microsoft.com/office/drawing/2014/main" id="{E4FE639B-5324-AA2D-D62B-7942FB23B08B}"/>
                </a:ext>
              </a:extLst>
            </p:cNvPr>
            <p:cNvCxnSpPr/>
            <p:nvPr/>
          </p:nvCxnSpPr>
          <p:spPr>
            <a:xfrm>
              <a:off x="2012804" y="6243835"/>
              <a:ext cx="0" cy="263497"/>
            </a:xfrm>
            <a:prstGeom prst="line">
              <a:avLst/>
            </a:prstGeom>
            <a:ln w="28575">
              <a:solidFill>
                <a:srgbClr val="23BBF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직선 연결선 24">
              <a:extLst>
                <a:ext uri="{FF2B5EF4-FFF2-40B4-BE49-F238E27FC236}">
                  <a16:creationId xmlns:a16="http://schemas.microsoft.com/office/drawing/2014/main" id="{5015226C-7DC0-F634-0653-608A67A75C9B}"/>
                </a:ext>
              </a:extLst>
            </p:cNvPr>
            <p:cNvCxnSpPr/>
            <p:nvPr/>
          </p:nvCxnSpPr>
          <p:spPr>
            <a:xfrm>
              <a:off x="2013516" y="6504346"/>
              <a:ext cx="911410" cy="0"/>
            </a:xfrm>
            <a:prstGeom prst="line">
              <a:avLst/>
            </a:prstGeom>
            <a:ln w="28575">
              <a:solidFill>
                <a:srgbClr val="23BBF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8210220" y="3045545"/>
            <a:ext cx="1280082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발생하다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069863E-F7CD-36A5-81D4-6557C83FFC01}"/>
              </a:ext>
            </a:extLst>
          </p:cNvPr>
          <p:cNvSpPr txBox="1"/>
          <p:nvPr/>
        </p:nvSpPr>
        <p:spPr>
          <a:xfrm>
            <a:off x="1990361" y="1669866"/>
            <a:ext cx="2460288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823687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= identity</a:t>
            </a:r>
            <a:endParaRPr lang="ko-Kore-KR" altLang="en-US" dirty="0">
              <a:solidFill>
                <a:srgbClr val="823687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8" name="직선 연결선[R] 2">
            <a:extLst>
              <a:ext uri="{FF2B5EF4-FFF2-40B4-BE49-F238E27FC236}">
                <a16:creationId xmlns:a16="http://schemas.microsoft.com/office/drawing/2014/main" id="{3ACA7587-F9E3-2E54-C12D-40E0726E3F45}"/>
              </a:ext>
            </a:extLst>
          </p:cNvPr>
          <p:cNvCxnSpPr>
            <a:cxnSpLocks/>
          </p:cNvCxnSpPr>
          <p:nvPr/>
        </p:nvCxnSpPr>
        <p:spPr>
          <a:xfrm flipH="1">
            <a:off x="2932320" y="1660901"/>
            <a:ext cx="216000" cy="0"/>
          </a:xfrm>
          <a:prstGeom prst="line">
            <a:avLst/>
          </a:prstGeom>
          <a:ln w="25400">
            <a:solidFill>
              <a:srgbClr val="82368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6840223" y="1710225"/>
            <a:ext cx="1494752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···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할 때마다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3646774" y="3598122"/>
            <a:ext cx="4974094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individuals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를 부연 설명하는 삽입구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4574545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2769989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 this way, food can be a </a:t>
            </a:r>
            <a:r>
              <a:rPr lang="en-US" altLang="ko-Kore-KR" sz="3600" spc="-15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way </a:t>
            </a:r>
            <a:r>
              <a:rPr lang="en-US" altLang="ko-Kore-KR" sz="3600" spc="-15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 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maintain a link to the </a:t>
            </a:r>
            <a:r>
              <a:rPr lang="en-US" altLang="ko-Kore-KR" sz="3600" spc="-15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cultures </a:t>
            </a:r>
            <a:r>
              <a:rPr lang="en-US" altLang="ko-Kore-KR" sz="3600" spc="-15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{</a:t>
            </a:r>
            <a:r>
              <a:rPr lang="en-US" altLang="ko-Kore-KR" sz="3600" spc="-15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that 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they </a:t>
            </a:r>
            <a:r>
              <a:rPr lang="en-US" altLang="ko-Kore-KR" sz="3600" spc="-15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come from</a:t>
            </a:r>
            <a:r>
              <a:rPr lang="en-US" altLang="ko-Kore-KR" sz="3600" spc="-15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}]</a:t>
            </a:r>
            <a:r>
              <a:rPr lang="en-US" altLang="ko-Kore-KR" sz="3600" spc="-15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</a:t>
            </a:r>
            <a:endParaRPr lang="en-US" altLang="ko-Kore-KR" sz="3600" spc="-150" dirty="0"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p.104</a:t>
            </a:r>
          </a:p>
        </p:txBody>
      </p:sp>
      <p:cxnSp>
        <p:nvCxnSpPr>
          <p:cNvPr id="5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5238583" y="1686004"/>
            <a:ext cx="936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5835474" y="1692468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to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부정사의 형용사적 용법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B72E7920-93D5-B6FE-9409-A21E24D6A509}"/>
              </a:ext>
            </a:extLst>
          </p:cNvPr>
          <p:cNvGrpSpPr/>
          <p:nvPr/>
        </p:nvGrpSpPr>
        <p:grpSpPr>
          <a:xfrm>
            <a:off x="5706583" y="1014134"/>
            <a:ext cx="954193" cy="250670"/>
            <a:chOff x="5508624" y="975874"/>
            <a:chExt cx="594000" cy="217090"/>
          </a:xfrm>
        </p:grpSpPr>
        <p:cxnSp>
          <p:nvCxnSpPr>
            <p:cNvPr id="8" name="직선 연결선[R] 9">
              <a:extLst>
                <a:ext uri="{FF2B5EF4-FFF2-40B4-BE49-F238E27FC236}">
                  <a16:creationId xmlns:a16="http://schemas.microsoft.com/office/drawing/2014/main" id="{3C4DF5EC-FF4F-BEDB-0725-D2894AAC96CB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75874"/>
              <a:ext cx="0" cy="206277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연결선[R] 15">
              <a:extLst>
                <a:ext uri="{FF2B5EF4-FFF2-40B4-BE49-F238E27FC236}">
                  <a16:creationId xmlns:a16="http://schemas.microsoft.com/office/drawing/2014/main" id="{3782362E-2FD2-18F9-9D71-09A11C4EE6B5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연결선[R] 19">
              <a:extLst>
                <a:ext uri="{FF2B5EF4-FFF2-40B4-BE49-F238E27FC236}">
                  <a16:creationId xmlns:a16="http://schemas.microsoft.com/office/drawing/2014/main" id="{17F7689F-504C-2C97-196B-BD40C103FA0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1707136" y="3021168"/>
            <a:ext cx="1980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3193084" y="3039160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목적격 관계대명사절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14" name="그룹 13">
            <a:extLst>
              <a:ext uri="{FF2B5EF4-FFF2-40B4-BE49-F238E27FC236}">
                <a16:creationId xmlns:a16="http://schemas.microsoft.com/office/drawing/2014/main" id="{B72E7920-93D5-B6FE-9409-A21E24D6A509}"/>
              </a:ext>
            </a:extLst>
          </p:cNvPr>
          <p:cNvGrpSpPr/>
          <p:nvPr/>
        </p:nvGrpSpPr>
        <p:grpSpPr>
          <a:xfrm>
            <a:off x="3026924" y="2350896"/>
            <a:ext cx="1141664" cy="250670"/>
            <a:chOff x="5508624" y="975874"/>
            <a:chExt cx="594000" cy="217090"/>
          </a:xfrm>
        </p:grpSpPr>
        <p:cxnSp>
          <p:nvCxnSpPr>
            <p:cNvPr id="15" name="직선 연결선[R] 9">
              <a:extLst>
                <a:ext uri="{FF2B5EF4-FFF2-40B4-BE49-F238E27FC236}">
                  <a16:creationId xmlns:a16="http://schemas.microsoft.com/office/drawing/2014/main" id="{3C4DF5EC-FF4F-BEDB-0725-D2894AAC96CB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75874"/>
              <a:ext cx="0" cy="206277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직선 연결선[R] 15">
              <a:extLst>
                <a:ext uri="{FF2B5EF4-FFF2-40B4-BE49-F238E27FC236}">
                  <a16:creationId xmlns:a16="http://schemas.microsoft.com/office/drawing/2014/main" id="{3782362E-2FD2-18F9-9D71-09A11C4EE6B5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직선 연결선[R] 19">
              <a:extLst>
                <a:ext uri="{FF2B5EF4-FFF2-40B4-BE49-F238E27FC236}">
                  <a16:creationId xmlns:a16="http://schemas.microsoft.com/office/drawing/2014/main" id="{17F7689F-504C-2C97-196B-BD40C103FA0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469203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Cultural identity is a major component of our identity, 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as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it teaches us about ourselves and gives us a sense of belonging.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p.100</a:t>
            </a:r>
          </a:p>
        </p:txBody>
      </p:sp>
      <p:cxnSp>
        <p:nvCxnSpPr>
          <p:cNvPr id="5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3434534" y="3030432"/>
            <a:ext cx="1296000" cy="1255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1260000" y="3965477"/>
            <a:ext cx="828000" cy="1255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1794479" y="3551537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병렬 연결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8" name="그룹 7">
            <a:extLst>
              <a:ext uri="{FF2B5EF4-FFF2-40B4-BE49-F238E27FC236}">
                <a16:creationId xmlns:a16="http://schemas.microsoft.com/office/drawing/2014/main" id="{2885C64E-AC8A-A8BF-B180-71FA5BE7A9F1}"/>
              </a:ext>
            </a:extLst>
          </p:cNvPr>
          <p:cNvGrpSpPr/>
          <p:nvPr/>
        </p:nvGrpSpPr>
        <p:grpSpPr>
          <a:xfrm rot="5400000">
            <a:off x="2156468" y="3118773"/>
            <a:ext cx="239732" cy="1453684"/>
            <a:chOff x="2012804" y="6243835"/>
            <a:chExt cx="912114" cy="263497"/>
          </a:xfrm>
        </p:grpSpPr>
        <p:cxnSp>
          <p:nvCxnSpPr>
            <p:cNvPr id="9" name="직선 연결선 8">
              <a:extLst>
                <a:ext uri="{FF2B5EF4-FFF2-40B4-BE49-F238E27FC236}">
                  <a16:creationId xmlns:a16="http://schemas.microsoft.com/office/drawing/2014/main" id="{5FD5D06C-63E0-CDE6-0714-1179580C5694}"/>
                </a:ext>
              </a:extLst>
            </p:cNvPr>
            <p:cNvCxnSpPr/>
            <p:nvPr/>
          </p:nvCxnSpPr>
          <p:spPr>
            <a:xfrm>
              <a:off x="2012804" y="6243835"/>
              <a:ext cx="0" cy="263497"/>
            </a:xfrm>
            <a:prstGeom prst="line">
              <a:avLst/>
            </a:prstGeom>
            <a:ln w="28575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연결선 9">
              <a:extLst>
                <a:ext uri="{FF2B5EF4-FFF2-40B4-BE49-F238E27FC236}">
                  <a16:creationId xmlns:a16="http://schemas.microsoft.com/office/drawing/2014/main" id="{EAF677C6-42D9-9E6E-1086-50C38A5787E1}"/>
                </a:ext>
              </a:extLst>
            </p:cNvPr>
            <p:cNvCxnSpPr/>
            <p:nvPr/>
          </p:nvCxnSpPr>
          <p:spPr>
            <a:xfrm>
              <a:off x="2013514" y="6505290"/>
              <a:ext cx="911404" cy="0"/>
            </a:xfrm>
            <a:prstGeom prst="line">
              <a:avLst/>
            </a:prstGeom>
            <a:ln w="28575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A8FAC303-A5A5-0B6A-64B6-4B0F15243A61}"/>
              </a:ext>
            </a:extLst>
          </p:cNvPr>
          <p:cNvGrpSpPr/>
          <p:nvPr/>
        </p:nvGrpSpPr>
        <p:grpSpPr>
          <a:xfrm flipH="1">
            <a:off x="4053686" y="3039397"/>
            <a:ext cx="209489" cy="705771"/>
            <a:chOff x="2012804" y="6243835"/>
            <a:chExt cx="912118" cy="263497"/>
          </a:xfrm>
        </p:grpSpPr>
        <p:cxnSp>
          <p:nvCxnSpPr>
            <p:cNvPr id="13" name="직선 연결선 12">
              <a:extLst>
                <a:ext uri="{FF2B5EF4-FFF2-40B4-BE49-F238E27FC236}">
                  <a16:creationId xmlns:a16="http://schemas.microsoft.com/office/drawing/2014/main" id="{E4FE639B-5324-AA2D-D62B-7942FB23B08B}"/>
                </a:ext>
              </a:extLst>
            </p:cNvPr>
            <p:cNvCxnSpPr/>
            <p:nvPr/>
          </p:nvCxnSpPr>
          <p:spPr>
            <a:xfrm>
              <a:off x="2012804" y="6243835"/>
              <a:ext cx="0" cy="263497"/>
            </a:xfrm>
            <a:prstGeom prst="line">
              <a:avLst/>
            </a:prstGeom>
            <a:ln w="28575">
              <a:solidFill>
                <a:srgbClr val="23BBF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직선 연결선 13">
              <a:extLst>
                <a:ext uri="{FF2B5EF4-FFF2-40B4-BE49-F238E27FC236}">
                  <a16:creationId xmlns:a16="http://schemas.microsoft.com/office/drawing/2014/main" id="{5015226C-7DC0-F634-0653-608A67A75C9B}"/>
                </a:ext>
              </a:extLst>
            </p:cNvPr>
            <p:cNvCxnSpPr/>
            <p:nvPr/>
          </p:nvCxnSpPr>
          <p:spPr>
            <a:xfrm>
              <a:off x="2013515" y="6498454"/>
              <a:ext cx="911407" cy="0"/>
            </a:xfrm>
            <a:prstGeom prst="line">
              <a:avLst/>
            </a:prstGeom>
            <a:ln w="28575">
              <a:solidFill>
                <a:srgbClr val="23BBF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1727432" y="2198164"/>
            <a:ext cx="253558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접속사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(… 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때문에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dirty="0">
              <a:solidFill>
                <a:srgbClr val="4BB053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6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2634222" y="4440719"/>
            <a:ext cx="3456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1622888" y="4486582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간접목적어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             </a:t>
            </a:r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직접목적어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8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2194954" y="4449684"/>
            <a:ext cx="360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553962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Food can be important to our sense of cultural identity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because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many kinds of food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are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closely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tied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particular cultures. 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p.101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2313849" y="3059668"/>
            <a:ext cx="2087822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접속사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(… 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때문에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dirty="0">
              <a:solidFill>
                <a:srgbClr val="00B0EF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344165" y="4470628"/>
            <a:ext cx="4425797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be tied to: …</a:t>
            </a:r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와 관련 있다</a:t>
            </a:r>
            <a:endParaRPr lang="ko-Kore-KR" altLang="en-US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974900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53997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Some kinds of food are also often accompanied by specific cultural practices, such as using chopsticks.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Still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food can easily travel across cultures.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p.101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2840181" y="4445745"/>
            <a:ext cx="1280082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그럼에도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6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6951005" y="1651068"/>
            <a:ext cx="2268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4329179" y="1686176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수동태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8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4548465" y="1660033"/>
            <a:ext cx="540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" name="그룹 1">
            <a:extLst>
              <a:ext uri="{FF2B5EF4-FFF2-40B4-BE49-F238E27FC236}">
                <a16:creationId xmlns:a16="http://schemas.microsoft.com/office/drawing/2014/main" id="{8FFA92DD-3E45-8F66-813A-71B26AE35732}"/>
              </a:ext>
            </a:extLst>
          </p:cNvPr>
          <p:cNvGrpSpPr/>
          <p:nvPr/>
        </p:nvGrpSpPr>
        <p:grpSpPr>
          <a:xfrm>
            <a:off x="4799280" y="1694610"/>
            <a:ext cx="856802" cy="219032"/>
            <a:chOff x="2012804" y="6243835"/>
            <a:chExt cx="912118" cy="263497"/>
          </a:xfrm>
        </p:grpSpPr>
        <p:cxnSp>
          <p:nvCxnSpPr>
            <p:cNvPr id="3" name="직선 연결선 2">
              <a:extLst>
                <a:ext uri="{FF2B5EF4-FFF2-40B4-BE49-F238E27FC236}">
                  <a16:creationId xmlns:a16="http://schemas.microsoft.com/office/drawing/2014/main" id="{4D74B87A-8744-1FCD-D62A-F081D5CFC8E8}"/>
                </a:ext>
              </a:extLst>
            </p:cNvPr>
            <p:cNvCxnSpPr/>
            <p:nvPr/>
          </p:nvCxnSpPr>
          <p:spPr>
            <a:xfrm>
              <a:off x="2012804" y="6243835"/>
              <a:ext cx="0" cy="263497"/>
            </a:xfrm>
            <a:prstGeom prst="line">
              <a:avLst/>
            </a:prstGeom>
            <a:ln w="28575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직선 연결선 3">
              <a:extLst>
                <a:ext uri="{FF2B5EF4-FFF2-40B4-BE49-F238E27FC236}">
                  <a16:creationId xmlns:a16="http://schemas.microsoft.com/office/drawing/2014/main" id="{CF1B8F32-EB7F-24E6-399B-9CE810A171A5}"/>
                </a:ext>
              </a:extLst>
            </p:cNvPr>
            <p:cNvCxnSpPr/>
            <p:nvPr/>
          </p:nvCxnSpPr>
          <p:spPr>
            <a:xfrm>
              <a:off x="2013515" y="6498454"/>
              <a:ext cx="911407" cy="0"/>
            </a:xfrm>
            <a:prstGeom prst="line">
              <a:avLst/>
            </a:prstGeom>
            <a:ln w="28575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그룹 8">
            <a:extLst>
              <a:ext uri="{FF2B5EF4-FFF2-40B4-BE49-F238E27FC236}">
                <a16:creationId xmlns:a16="http://schemas.microsoft.com/office/drawing/2014/main" id="{DCB53006-33D3-46AF-2ED2-A3DE8710B48D}"/>
              </a:ext>
            </a:extLst>
          </p:cNvPr>
          <p:cNvGrpSpPr/>
          <p:nvPr/>
        </p:nvGrpSpPr>
        <p:grpSpPr>
          <a:xfrm rot="5400000" flipH="1" flipV="1">
            <a:off x="7178291" y="956597"/>
            <a:ext cx="262574" cy="1651516"/>
            <a:chOff x="2012804" y="6243835"/>
            <a:chExt cx="912122" cy="263497"/>
          </a:xfrm>
        </p:grpSpPr>
        <p:cxnSp>
          <p:nvCxnSpPr>
            <p:cNvPr id="10" name="직선 연결선 9">
              <a:extLst>
                <a:ext uri="{FF2B5EF4-FFF2-40B4-BE49-F238E27FC236}">
                  <a16:creationId xmlns:a16="http://schemas.microsoft.com/office/drawing/2014/main" id="{27F6F2EF-A4D0-D8BB-CC98-A734CBEBAADE}"/>
                </a:ext>
              </a:extLst>
            </p:cNvPr>
            <p:cNvCxnSpPr/>
            <p:nvPr/>
          </p:nvCxnSpPr>
          <p:spPr>
            <a:xfrm>
              <a:off x="2012804" y="6243835"/>
              <a:ext cx="0" cy="263497"/>
            </a:xfrm>
            <a:prstGeom prst="line">
              <a:avLst/>
            </a:prstGeom>
            <a:ln w="28575">
              <a:solidFill>
                <a:srgbClr val="23BBF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직선 연결선 11">
              <a:extLst>
                <a:ext uri="{FF2B5EF4-FFF2-40B4-BE49-F238E27FC236}">
                  <a16:creationId xmlns:a16="http://schemas.microsoft.com/office/drawing/2014/main" id="{183300E2-B357-23B7-E8EE-51E31143F457}"/>
                </a:ext>
              </a:extLst>
            </p:cNvPr>
            <p:cNvCxnSpPr/>
            <p:nvPr/>
          </p:nvCxnSpPr>
          <p:spPr>
            <a:xfrm>
              <a:off x="2013516" y="6504346"/>
              <a:ext cx="911410" cy="0"/>
            </a:xfrm>
            <a:prstGeom prst="line">
              <a:avLst/>
            </a:prstGeom>
            <a:ln w="28575">
              <a:solidFill>
                <a:srgbClr val="23BBF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843984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And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when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it does, it can develop into something new. One example is Mexican food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 America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It is a mixture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of Mexican recipes and common American ingredients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p.101</a:t>
            </a:r>
          </a:p>
        </p:txBody>
      </p:sp>
      <p:cxnSp>
        <p:nvCxnSpPr>
          <p:cNvPr id="5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7511625" y="1678269"/>
            <a:ext cx="1836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7795619" y="1750578"/>
            <a:ext cx="3360220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-thing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으로 끝나는 부정대명사는 형용사가 뒤에서 수식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2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4807309" y="3023523"/>
            <a:ext cx="2268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6268222" y="3000240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전치사구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14" name="그룹 13">
            <a:extLst>
              <a:ext uri="{FF2B5EF4-FFF2-40B4-BE49-F238E27FC236}">
                <a16:creationId xmlns:a16="http://schemas.microsoft.com/office/drawing/2014/main" id="{B72E7920-93D5-B6FE-9409-A21E24D6A509}"/>
              </a:ext>
            </a:extLst>
          </p:cNvPr>
          <p:cNvGrpSpPr/>
          <p:nvPr/>
        </p:nvGrpSpPr>
        <p:grpSpPr>
          <a:xfrm flipV="1">
            <a:off x="6071229" y="3068112"/>
            <a:ext cx="1370950" cy="256212"/>
            <a:chOff x="5508624" y="975874"/>
            <a:chExt cx="594000" cy="217090"/>
          </a:xfrm>
        </p:grpSpPr>
        <p:cxnSp>
          <p:nvCxnSpPr>
            <p:cNvPr id="15" name="직선 연결선[R] 9">
              <a:extLst>
                <a:ext uri="{FF2B5EF4-FFF2-40B4-BE49-F238E27FC236}">
                  <a16:creationId xmlns:a16="http://schemas.microsoft.com/office/drawing/2014/main" id="{3C4DF5EC-FF4F-BEDB-0725-D2894AAC96CB}"/>
                </a:ext>
              </a:extLst>
            </p:cNvPr>
            <p:cNvCxnSpPr>
              <a:cxnSpLocks/>
            </p:cNvCxnSpPr>
            <p:nvPr/>
          </p:nvCxnSpPr>
          <p:spPr>
            <a:xfrm>
              <a:off x="6097819" y="975874"/>
              <a:ext cx="0" cy="206277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직선 연결선[R] 15">
              <a:extLst>
                <a:ext uri="{FF2B5EF4-FFF2-40B4-BE49-F238E27FC236}">
                  <a16:creationId xmlns:a16="http://schemas.microsoft.com/office/drawing/2014/main" id="{3782362E-2FD2-18F9-9D71-09A11C4EE6B5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직선 연결선[R] 19">
              <a:extLst>
                <a:ext uri="{FF2B5EF4-FFF2-40B4-BE49-F238E27FC236}">
                  <a16:creationId xmlns:a16="http://schemas.microsoft.com/office/drawing/2014/main" id="{17F7689F-504C-2C97-196B-BD40C103FA0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5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1895219" y="4368305"/>
            <a:ext cx="1620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2443528" y="4346529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전치사구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27" name="그룹 26">
            <a:extLst>
              <a:ext uri="{FF2B5EF4-FFF2-40B4-BE49-F238E27FC236}">
                <a16:creationId xmlns:a16="http://schemas.microsoft.com/office/drawing/2014/main" id="{B72E7920-93D5-B6FE-9409-A21E24D6A509}"/>
              </a:ext>
            </a:extLst>
          </p:cNvPr>
          <p:cNvGrpSpPr/>
          <p:nvPr/>
        </p:nvGrpSpPr>
        <p:grpSpPr>
          <a:xfrm>
            <a:off x="2789532" y="3681032"/>
            <a:ext cx="1172868" cy="250670"/>
            <a:chOff x="5508624" y="975874"/>
            <a:chExt cx="594000" cy="217090"/>
          </a:xfrm>
        </p:grpSpPr>
        <p:cxnSp>
          <p:nvCxnSpPr>
            <p:cNvPr id="28" name="직선 연결선[R] 9">
              <a:extLst>
                <a:ext uri="{FF2B5EF4-FFF2-40B4-BE49-F238E27FC236}">
                  <a16:creationId xmlns:a16="http://schemas.microsoft.com/office/drawing/2014/main" id="{3C4DF5EC-FF4F-BEDB-0725-D2894AAC96CB}"/>
                </a:ext>
              </a:extLst>
            </p:cNvPr>
            <p:cNvCxnSpPr>
              <a:cxnSpLocks/>
            </p:cNvCxnSpPr>
            <p:nvPr/>
          </p:nvCxnSpPr>
          <p:spPr>
            <a:xfrm>
              <a:off x="6099298" y="975874"/>
              <a:ext cx="0" cy="206277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직선 연결선[R] 15">
              <a:extLst>
                <a:ext uri="{FF2B5EF4-FFF2-40B4-BE49-F238E27FC236}">
                  <a16:creationId xmlns:a16="http://schemas.microsoft.com/office/drawing/2014/main" id="{3782362E-2FD2-18F9-9D71-09A11C4EE6B5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직선 연결선[R] 19">
              <a:extLst>
                <a:ext uri="{FF2B5EF4-FFF2-40B4-BE49-F238E27FC236}">
                  <a16:creationId xmlns:a16="http://schemas.microsoft.com/office/drawing/2014/main" id="{17F7689F-504C-2C97-196B-BD40C103FA0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1782470" y="861747"/>
            <a:ext cx="1686995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접속사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(…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할 때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dirty="0">
              <a:solidFill>
                <a:srgbClr val="00B0EF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069863E-F7CD-36A5-81D4-6557C83FFC01}"/>
              </a:ext>
            </a:extLst>
          </p:cNvPr>
          <p:cNvSpPr txBox="1"/>
          <p:nvPr/>
        </p:nvSpPr>
        <p:spPr>
          <a:xfrm>
            <a:off x="2844450" y="1640078"/>
            <a:ext cx="3322219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823687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= food travels across cultures</a:t>
            </a:r>
            <a:endParaRPr lang="ko-Kore-KR" altLang="en-US" dirty="0">
              <a:solidFill>
                <a:srgbClr val="823687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31" name="직선 연결선[R] 2">
            <a:extLst>
              <a:ext uri="{FF2B5EF4-FFF2-40B4-BE49-F238E27FC236}">
                <a16:creationId xmlns:a16="http://schemas.microsoft.com/office/drawing/2014/main" id="{3ACA7587-F9E3-2E54-C12D-40E0726E3F45}"/>
              </a:ext>
            </a:extLst>
          </p:cNvPr>
          <p:cNvCxnSpPr>
            <a:cxnSpLocks/>
          </p:cNvCxnSpPr>
          <p:nvPr/>
        </p:nvCxnSpPr>
        <p:spPr>
          <a:xfrm flipH="1">
            <a:off x="3071556" y="1616677"/>
            <a:ext cx="1116000" cy="0"/>
          </a:xfrm>
          <a:prstGeom prst="line">
            <a:avLst/>
          </a:prstGeom>
          <a:ln w="25400">
            <a:solidFill>
              <a:srgbClr val="82368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1260000" y="2630739"/>
            <a:ext cx="756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34" name="그룹 33">
            <a:extLst>
              <a:ext uri="{FF2B5EF4-FFF2-40B4-BE49-F238E27FC236}">
                <a16:creationId xmlns:a16="http://schemas.microsoft.com/office/drawing/2014/main" id="{ECE50EF7-D7CA-9037-4919-425A0E89E0F8}"/>
              </a:ext>
            </a:extLst>
          </p:cNvPr>
          <p:cNvGrpSpPr/>
          <p:nvPr/>
        </p:nvGrpSpPr>
        <p:grpSpPr>
          <a:xfrm>
            <a:off x="1638001" y="1691084"/>
            <a:ext cx="6192444" cy="936480"/>
            <a:chOff x="1794769" y="4411452"/>
            <a:chExt cx="7270591" cy="881904"/>
          </a:xfrm>
        </p:grpSpPr>
        <p:cxnSp>
          <p:nvCxnSpPr>
            <p:cNvPr id="35" name="직선 연결선[R] 56">
              <a:extLst>
                <a:ext uri="{FF2B5EF4-FFF2-40B4-BE49-F238E27FC236}">
                  <a16:creationId xmlns:a16="http://schemas.microsoft.com/office/drawing/2014/main" id="{5164BAD4-F193-9037-6A0E-530011EBC219}"/>
                </a:ext>
              </a:extLst>
            </p:cNvPr>
            <p:cNvCxnSpPr>
              <a:cxnSpLocks/>
            </p:cNvCxnSpPr>
            <p:nvPr/>
          </p:nvCxnSpPr>
          <p:spPr>
            <a:xfrm>
              <a:off x="1798416" y="5043761"/>
              <a:ext cx="0" cy="249595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직선 연결선[R] 57">
              <a:extLst>
                <a:ext uri="{FF2B5EF4-FFF2-40B4-BE49-F238E27FC236}">
                  <a16:creationId xmlns:a16="http://schemas.microsoft.com/office/drawing/2014/main" id="{27C8C307-441B-D3F6-7AD1-439B1919BF4D}"/>
                </a:ext>
              </a:extLst>
            </p:cNvPr>
            <p:cNvCxnSpPr>
              <a:cxnSpLocks/>
            </p:cNvCxnSpPr>
            <p:nvPr/>
          </p:nvCxnSpPr>
          <p:spPr>
            <a:xfrm>
              <a:off x="1794769" y="5051593"/>
              <a:ext cx="7264328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직선 연결선[R] 61">
              <a:extLst>
                <a:ext uri="{FF2B5EF4-FFF2-40B4-BE49-F238E27FC236}">
                  <a16:creationId xmlns:a16="http://schemas.microsoft.com/office/drawing/2014/main" id="{B1F66252-4326-D77B-8579-2F730255F7BE}"/>
                </a:ext>
              </a:extLst>
            </p:cNvPr>
            <p:cNvCxnSpPr>
              <a:cxnSpLocks/>
            </p:cNvCxnSpPr>
            <p:nvPr/>
          </p:nvCxnSpPr>
          <p:spPr>
            <a:xfrm>
              <a:off x="9065360" y="4411452"/>
              <a:ext cx="0" cy="640141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308315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53997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Despite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its adaptability, food is a stable source of cultural identity for people. This is because food allows them to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distinguish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themselves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from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other cultural groups.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p.101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923457" y="1675478"/>
            <a:ext cx="1756989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에도 불구하고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3666768" y="4438631"/>
            <a:ext cx="515450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distinguish A from B: A</a:t>
            </a:r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를 </a:t>
            </a:r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B</a:t>
            </a:r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와 구별하다</a:t>
            </a:r>
            <a:endParaRPr lang="ko-Kore-KR" altLang="en-US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069863E-F7CD-36A5-81D4-6557C83FFC01}"/>
              </a:ext>
            </a:extLst>
          </p:cNvPr>
          <p:cNvSpPr txBox="1"/>
          <p:nvPr/>
        </p:nvSpPr>
        <p:spPr>
          <a:xfrm>
            <a:off x="1876493" y="1663487"/>
            <a:ext cx="2460288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823687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= food’s</a:t>
            </a:r>
            <a:endParaRPr lang="ko-Kore-KR" altLang="en-US" dirty="0">
              <a:solidFill>
                <a:srgbClr val="823687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8" name="직선 연결선[R] 2">
            <a:extLst>
              <a:ext uri="{FF2B5EF4-FFF2-40B4-BE49-F238E27FC236}">
                <a16:creationId xmlns:a16="http://schemas.microsoft.com/office/drawing/2014/main" id="{3ACA7587-F9E3-2E54-C12D-40E0726E3F45}"/>
              </a:ext>
            </a:extLst>
          </p:cNvPr>
          <p:cNvCxnSpPr>
            <a:cxnSpLocks/>
          </p:cNvCxnSpPr>
          <p:nvPr/>
        </p:nvCxnSpPr>
        <p:spPr>
          <a:xfrm flipH="1">
            <a:off x="2629355" y="1643807"/>
            <a:ext cx="360000" cy="0"/>
          </a:xfrm>
          <a:prstGeom prst="line">
            <a:avLst/>
          </a:prstGeom>
          <a:ln w="25400">
            <a:solidFill>
              <a:srgbClr val="82368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>
            <a:off x="1289952" y="4420099"/>
            <a:ext cx="972481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1040800" y="4438631"/>
            <a:ext cx="2740700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allow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＋목적어＋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to-v: …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가 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~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하게 허락하다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4" name="직선 연결선[R] 16">
            <a:extLst>
              <a:ext uri="{FF2B5EF4-FFF2-40B4-BE49-F238E27FC236}">
                <a16:creationId xmlns:a16="http://schemas.microsoft.com/office/drawing/2014/main" id="{B022C99E-FC12-A643-6EA1-0E8A4AAFE506}"/>
              </a:ext>
            </a:extLst>
          </p:cNvPr>
          <p:cNvCxnSpPr>
            <a:cxnSpLocks/>
          </p:cNvCxnSpPr>
          <p:nvPr/>
        </p:nvCxnSpPr>
        <p:spPr>
          <a:xfrm>
            <a:off x="2413313" y="4420099"/>
            <a:ext cx="914349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직선 연결선[R] 16">
            <a:extLst>
              <a:ext uri="{FF2B5EF4-FFF2-40B4-BE49-F238E27FC236}">
                <a16:creationId xmlns:a16="http://schemas.microsoft.com/office/drawing/2014/main" id="{BF99FBB6-70B8-E7B2-AB26-BA3A877A34F2}"/>
              </a:ext>
            </a:extLst>
          </p:cNvPr>
          <p:cNvCxnSpPr>
            <a:cxnSpLocks/>
          </p:cNvCxnSpPr>
          <p:nvPr/>
        </p:nvCxnSpPr>
        <p:spPr>
          <a:xfrm>
            <a:off x="3422432" y="4420099"/>
            <a:ext cx="2233650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25120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415498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All aspects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of food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—including the way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it is prepared, cooked, served, and consumed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—are part of cultural identity.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p.101</a:t>
            </a:r>
          </a:p>
        </p:txBody>
      </p:sp>
      <p:cxnSp>
        <p:nvCxnSpPr>
          <p:cNvPr id="5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1243557" y="1670917"/>
            <a:ext cx="1764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376666" y="1749062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주어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B72E7920-93D5-B6FE-9409-A21E24D6A509}"/>
              </a:ext>
            </a:extLst>
          </p:cNvPr>
          <p:cNvGrpSpPr/>
          <p:nvPr/>
        </p:nvGrpSpPr>
        <p:grpSpPr>
          <a:xfrm>
            <a:off x="2322079" y="964209"/>
            <a:ext cx="1112526" cy="250670"/>
            <a:chOff x="5508624" y="975874"/>
            <a:chExt cx="594602" cy="217090"/>
          </a:xfrm>
        </p:grpSpPr>
        <p:cxnSp>
          <p:nvCxnSpPr>
            <p:cNvPr id="8" name="직선 연결선[R] 9">
              <a:extLst>
                <a:ext uri="{FF2B5EF4-FFF2-40B4-BE49-F238E27FC236}">
                  <a16:creationId xmlns:a16="http://schemas.microsoft.com/office/drawing/2014/main" id="{3C4DF5EC-FF4F-BEDB-0725-D2894AAC96CB}"/>
                </a:ext>
              </a:extLst>
            </p:cNvPr>
            <p:cNvCxnSpPr>
              <a:cxnSpLocks/>
            </p:cNvCxnSpPr>
            <p:nvPr/>
          </p:nvCxnSpPr>
          <p:spPr>
            <a:xfrm>
              <a:off x="6103226" y="975874"/>
              <a:ext cx="0" cy="206277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연결선[R] 15">
              <a:extLst>
                <a:ext uri="{FF2B5EF4-FFF2-40B4-BE49-F238E27FC236}">
                  <a16:creationId xmlns:a16="http://schemas.microsoft.com/office/drawing/2014/main" id="{3782362E-2FD2-18F9-9D71-09A11C4EE6B5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연결선[R] 19">
              <a:extLst>
                <a:ext uri="{FF2B5EF4-FFF2-40B4-BE49-F238E27FC236}">
                  <a16:creationId xmlns:a16="http://schemas.microsoft.com/office/drawing/2014/main" id="{17F7689F-504C-2C97-196B-BD40C103FA0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6579969" y="1677381"/>
            <a:ext cx="1332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5539138" y="1718083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선행사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14" name="그룹 13">
            <a:extLst>
              <a:ext uri="{FF2B5EF4-FFF2-40B4-BE49-F238E27FC236}">
                <a16:creationId xmlns:a16="http://schemas.microsoft.com/office/drawing/2014/main" id="{B72E7920-93D5-B6FE-9409-A21E24D6A509}"/>
              </a:ext>
            </a:extLst>
          </p:cNvPr>
          <p:cNvGrpSpPr/>
          <p:nvPr/>
        </p:nvGrpSpPr>
        <p:grpSpPr>
          <a:xfrm>
            <a:off x="7233342" y="964209"/>
            <a:ext cx="1112526" cy="250665"/>
            <a:chOff x="5508624" y="975874"/>
            <a:chExt cx="594602" cy="217090"/>
          </a:xfrm>
        </p:grpSpPr>
        <p:cxnSp>
          <p:nvCxnSpPr>
            <p:cNvPr id="15" name="직선 연결선[R] 9">
              <a:extLst>
                <a:ext uri="{FF2B5EF4-FFF2-40B4-BE49-F238E27FC236}">
                  <a16:creationId xmlns:a16="http://schemas.microsoft.com/office/drawing/2014/main" id="{3C4DF5EC-FF4F-BEDB-0725-D2894AAC96CB}"/>
                </a:ext>
              </a:extLst>
            </p:cNvPr>
            <p:cNvCxnSpPr>
              <a:cxnSpLocks/>
            </p:cNvCxnSpPr>
            <p:nvPr/>
          </p:nvCxnSpPr>
          <p:spPr>
            <a:xfrm>
              <a:off x="6103226" y="975874"/>
              <a:ext cx="0" cy="206277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직선 연결선[R] 15">
              <a:extLst>
                <a:ext uri="{FF2B5EF4-FFF2-40B4-BE49-F238E27FC236}">
                  <a16:creationId xmlns:a16="http://schemas.microsoft.com/office/drawing/2014/main" id="{3782362E-2FD2-18F9-9D71-09A11C4EE6B5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직선 연결선[R] 19">
              <a:extLst>
                <a:ext uri="{FF2B5EF4-FFF2-40B4-BE49-F238E27FC236}">
                  <a16:creationId xmlns:a16="http://schemas.microsoft.com/office/drawing/2014/main" id="{17F7689F-504C-2C97-196B-BD40C103FA0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2041357" y="1670917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전치사구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7911969" y="1682959"/>
            <a:ext cx="3162006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관계부사절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(the way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와 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how 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중 하나는 반드시 생략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0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8722201" y="3009468"/>
            <a:ext cx="504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7241765" y="3021867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동사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129708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2130</TotalTime>
  <Words>1306</Words>
  <Application>Microsoft Office PowerPoint</Application>
  <PresentationFormat>와이드스크린</PresentationFormat>
  <Paragraphs>166</Paragraphs>
  <Slides>30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30</vt:i4>
      </vt:variant>
    </vt:vector>
  </HeadingPairs>
  <TitlesOfParts>
    <vt:vector size="36" baseType="lpstr">
      <vt:lpstr>나눔고딕</vt:lpstr>
      <vt:lpstr>Aptos</vt:lpstr>
      <vt:lpstr>Aptos Display</vt:lpstr>
      <vt:lpstr>Arial</vt:lpstr>
      <vt:lpstr>Calibri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김효민B</dc:creator>
  <cp:lastModifiedBy>박효빈</cp:lastModifiedBy>
  <cp:revision>86</cp:revision>
  <dcterms:created xsi:type="dcterms:W3CDTF">2024-07-02T00:56:12Z</dcterms:created>
  <dcterms:modified xsi:type="dcterms:W3CDTF">2024-11-27T08:22:56Z</dcterms:modified>
</cp:coreProperties>
</file>